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1" r:id="rId6"/>
    <p:sldId id="279" r:id="rId7"/>
    <p:sldId id="262" r:id="rId8"/>
    <p:sldId id="264" r:id="rId9"/>
    <p:sldId id="281" r:id="rId10"/>
    <p:sldId id="275" r:id="rId11"/>
  </p:sldIdLst>
  <p:sldSz cx="12192000" cy="6858000"/>
  <p:notesSz cx="6858000" cy="9144000"/>
  <p:embeddedFontLst>
    <p:embeddedFont>
      <p:font typeface="Arial Black" panose="020B0A04020102020204" pitchFamily="34" charset="0"/>
      <p:bold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libri Light" panose="020F0302020204030204" pitchFamily="34" charset="0"/>
      <p:regular r:id="rId18"/>
      <p:italic r:id="rId1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5221"/>
    <a:srgbClr val="C7EAEF"/>
    <a:srgbClr val="94D7E0"/>
    <a:srgbClr val="A4DCE4"/>
    <a:srgbClr val="9FBEC6"/>
    <a:srgbClr val="143245"/>
    <a:srgbClr val="3B7B8B"/>
    <a:srgbClr val="4F9FAE"/>
    <a:srgbClr val="50C9D5"/>
    <a:srgbClr val="63C3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Средний стиль 3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5BE263C-DBD7-4A20-BB59-AAB30ACAA65A}" styleName="Средний стиль 3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069" autoAdjust="0"/>
  </p:normalViewPr>
  <p:slideViewPr>
    <p:cSldViewPr snapToGrid="0">
      <p:cViewPr>
        <p:scale>
          <a:sx n="100" d="100"/>
          <a:sy n="100" d="100"/>
        </p:scale>
        <p:origin x="954" y="2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3DC3CA-463B-45BD-9D2F-94381758D250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D2CB66-67FA-4322-A309-AC78159357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244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D2CB66-67FA-4322-A309-AC781593577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73760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D2CB66-67FA-4322-A309-AC781593577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8348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D2CB66-67FA-4322-A309-AC781593577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2202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D2CB66-67FA-4322-A309-AC781593577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524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35C391-16F6-4716-BB34-CBC60A7C7D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4905B51-907F-4AEF-821C-BBFA5E0022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DD1B92-9B3C-448C-A5E2-5DF716CC6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3CAA3-39CF-408F-8296-A151C9954106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38D227-DDB7-4C47-8895-922468EC4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BEF8E9F-ABE6-4FBB-8652-8F7BDF566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3BFA-748B-43F3-BA67-B86891BA4E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254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50D259-666A-4505-A61E-4FFC1BAE8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E837395-83FC-4817-BAF4-2C9EF09A7B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A6C055-8ECF-4DC3-8C49-F4F75ED24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3CAA3-39CF-408F-8296-A151C9954106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2DBBEE-251A-42A6-95E3-7D1C2F3AE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DF7FED-D1A4-4CD8-A1E9-BF8DA04E7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3BFA-748B-43F3-BA67-B86891BA4E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9226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C4C0C6E-0D2E-4C5F-9985-C373DDF97F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A3620DA-A513-4BD9-9F4F-C761E30CC0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BE2B6F-5F45-4340-B912-8B8FE4E1C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3CAA3-39CF-408F-8296-A151C9954106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11AFC0-83EE-4158-BD58-7CD81C578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4A3CB9-39B4-4430-9BB9-F35D0E17F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3BFA-748B-43F3-BA67-B86891BA4E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712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62B7F1-C4EF-4860-AE12-27CF62BFA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B313652-D6BF-4277-BD96-36139D34BB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D1306EF-6F95-4C4B-B946-3028FFD59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3CAA3-39CF-408F-8296-A151C9954106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4FA452-A0AF-4EB7-A415-40C2281DC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66E0AC-D695-4BFA-9C70-378F745C3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3BFA-748B-43F3-BA67-B86891BA4E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65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8B0FE0-1E20-41CF-A96C-F3D6A3282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E509B90-81AF-48A0-B57D-A5EDD39FCC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2B25F3-9E5C-48A5-8EA5-21124B9DE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3CAA3-39CF-408F-8296-A151C9954106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2E1BF3-4480-4EAE-A3B0-26C1B2A9A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8F2E56-93B6-487B-B5E7-779B70360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3BFA-748B-43F3-BA67-B86891BA4E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547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B613A1-5F1D-446B-87F5-251FEE8CA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F67FBB4-4DBC-4DB8-B895-128F562BFB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02BCAB9-B79D-4295-957E-653649E97D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C343CBE-1558-4A92-A2BE-7B12119B6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3CAA3-39CF-408F-8296-A151C9954106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FFFB21E-9115-4303-A7CF-BE4975CBE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5ED0628-B291-47B4-BC67-BD43D2502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3BFA-748B-43F3-BA67-B86891BA4E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6862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6F19C5-0113-425B-BB20-A54AB3872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E6F4810-CF04-4039-92C7-A1FE5DC493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F76CECF-D066-4D8E-A611-CF667837BD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007BE3D-0B26-4EBC-BCC1-31E03BF47F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7DF51D8-5AE7-4AE5-81D0-33144C83A6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6CA154E-2293-4E19-B2FE-D24C60E38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3CAA3-39CF-408F-8296-A151C9954106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EBCDCB7-2497-4EF4-9289-FEA30B244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84624CC-1574-4A2E-BBF7-82588B21D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3BFA-748B-43F3-BA67-B86891BA4E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236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378397-69D1-4935-84CC-7EA78ACF9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254E14D-292C-42F3-B1F3-DD539F834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3CAA3-39CF-408F-8296-A151C9954106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0920194-A385-4E72-9791-AEFC40154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7983752-0B8E-4A48-875D-D5F1D56B8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3BFA-748B-43F3-BA67-B86891BA4E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118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7332E00-A71A-4FBE-A90E-F08E7A57E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3CAA3-39CF-408F-8296-A151C9954106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E57F7C2-9827-4EC6-81C8-E8B2307CC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CB38A41-D70C-4A42-AFFD-FDDD8510A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3BFA-748B-43F3-BA67-B86891BA4E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8279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E9E984-8F54-419F-A301-CCF2D466E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7A535F-A2AF-45BA-90B2-D4A55C99D3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47F7503-BB0B-4E7D-B325-392465ADDA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16987ED-E851-4F4E-ADE0-120E4AC58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3CAA3-39CF-408F-8296-A151C9954106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317D0B-F41B-433B-BD84-3DB5AF98D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FC18062-1AC1-42FA-859B-A3EB622B1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3BFA-748B-43F3-BA67-B86891BA4E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7146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BB324E-A7D8-4C4E-A591-1B21E7CD3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2AC336F-B7E0-425B-B405-F1E07B9F7D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E4B009B-FD3F-4BAF-884B-14F116CCB1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67A0794-B9FA-4A71-948F-5F778B39C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3CAA3-39CF-408F-8296-A151C9954106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D812508-FB3C-48E9-B820-279B27655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A850C73-2BFD-4459-BB24-216035FB0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3BFA-748B-43F3-BA67-B86891BA4E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816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E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E74A38-8A41-4113-BF39-7791B66D3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145D54D-9B22-4799-9523-2BE23DC1E3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B3B4FC-F940-4E7A-A435-22C7891641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13CAA3-39CF-408F-8296-A151C9954106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711612-41D6-4783-BABD-7EB81CF89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BE5A75-66A2-4425-9A91-68FA8DAC07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B3BFA-748B-43F3-BA67-B86891BA4E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9206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5BC9E3C-8FED-4358-9710-188F5278F6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34" y="2114226"/>
            <a:ext cx="2616631" cy="2616631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B8A027D2-D24C-4B5A-A7A2-AC1ED17E15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7478" y="2655519"/>
            <a:ext cx="8114522" cy="1534044"/>
          </a:xfrm>
        </p:spPr>
        <p:txBody>
          <a:bodyPr anchor="t">
            <a:normAutofit/>
          </a:bodyPr>
          <a:lstStyle/>
          <a:p>
            <a:pPr algn="l">
              <a:lnSpc>
                <a:spcPct val="100000"/>
              </a:lnSpc>
            </a:pPr>
            <a:r>
              <a:rPr lang="ru-RU" sz="4000" b="1" dirty="0">
                <a:solidFill>
                  <a:srgbClr val="E45221"/>
                </a:solidFill>
                <a:latin typeface="Arial Black" panose="020B0A04020102020204" pitchFamily="34" charset="0"/>
                <a:ea typeface="+mj-lt"/>
                <a:cs typeface="+mj-lt"/>
              </a:rPr>
              <a:t>Интерактивный музей </a:t>
            </a:r>
            <a:br>
              <a:rPr lang="en-US" sz="4000" b="1" dirty="0">
                <a:solidFill>
                  <a:srgbClr val="FFFFFF"/>
                </a:solidFill>
                <a:latin typeface="Arial Black" panose="020B0A04020102020204" pitchFamily="34" charset="0"/>
                <a:ea typeface="+mj-lt"/>
                <a:cs typeface="+mj-lt"/>
              </a:rPr>
            </a:br>
            <a:r>
              <a:rPr lang="ru-RU" sz="4000" b="1" dirty="0">
                <a:solidFill>
                  <a:srgbClr val="FFFFFF"/>
                </a:solidFill>
                <a:latin typeface="Arial Black" panose="020B0A04020102020204" pitchFamily="34" charset="0"/>
                <a:ea typeface="+mj-lt"/>
                <a:cs typeface="+mj-lt"/>
              </a:rPr>
              <a:t>Московского Политеха</a:t>
            </a:r>
            <a:endParaRPr lang="ru-RU" sz="4000" b="1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pic>
        <p:nvPicPr>
          <p:cNvPr id="10" name="Picture 2" descr="Московский Политех - Фотогалерея">
            <a:extLst>
              <a:ext uri="{FF2B5EF4-FFF2-40B4-BE49-F238E27FC236}">
                <a16:creationId xmlns:a16="http://schemas.microsoft.com/office/drawing/2014/main" id="{88337C74-E22E-4FA5-9732-60AD49432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93" y="6135212"/>
            <a:ext cx="1907249" cy="51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7319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7EC3A3D-E8F5-4F5A-B3E2-1929AFCF2618}"/>
              </a:ext>
            </a:extLst>
          </p:cNvPr>
          <p:cNvSpPr txBox="1"/>
          <p:nvPr/>
        </p:nvSpPr>
        <p:spPr>
          <a:xfrm>
            <a:off x="0" y="6066757"/>
            <a:ext cx="120738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10 </a:t>
            </a:r>
            <a:endParaRPr lang="ru-RU" sz="2800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Московский Политех - Фотогалерея">
            <a:extLst>
              <a:ext uri="{FF2B5EF4-FFF2-40B4-BE49-F238E27FC236}">
                <a16:creationId xmlns:a16="http://schemas.microsoft.com/office/drawing/2014/main" id="{F13CC507-5F8A-4913-9630-92EB60A932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93" y="6135212"/>
            <a:ext cx="1907249" cy="51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7C4B8711-09AF-49F7-86AD-ABD87E221671}"/>
              </a:ext>
            </a:extLst>
          </p:cNvPr>
          <p:cNvSpPr txBox="1">
            <a:spLocks/>
          </p:cNvSpPr>
          <p:nvPr/>
        </p:nvSpPr>
        <p:spPr>
          <a:xfrm>
            <a:off x="1" y="3012570"/>
            <a:ext cx="12191999" cy="8328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4000" dirty="0">
                <a:solidFill>
                  <a:srgbClr val="E45221"/>
                </a:solidFill>
                <a:latin typeface="Arial Black" panose="020B0A04020102020204" pitchFamily="34" charset="0"/>
                <a:ea typeface="+mj-lt"/>
                <a:cs typeface="+mj-lt"/>
              </a:rPr>
              <a:t>Благодарим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564368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A692FA1-7E03-466B-8932-3CF65F90A3F8}"/>
              </a:ext>
            </a:extLst>
          </p:cNvPr>
          <p:cNvSpPr txBox="1"/>
          <p:nvPr/>
        </p:nvSpPr>
        <p:spPr>
          <a:xfrm>
            <a:off x="0" y="6066757"/>
            <a:ext cx="120738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 </a:t>
            </a:r>
            <a:endParaRPr lang="ru-RU" sz="2800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Московский Политех - Фотогалерея">
            <a:extLst>
              <a:ext uri="{FF2B5EF4-FFF2-40B4-BE49-F238E27FC236}">
                <a16:creationId xmlns:a16="http://schemas.microsoft.com/office/drawing/2014/main" id="{6148C837-2AB0-4B30-BCF5-C1A88EF2EC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93" y="6135212"/>
            <a:ext cx="1907249" cy="51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5920E637-580D-4817-9451-B57A2F38EF19}"/>
              </a:ext>
            </a:extLst>
          </p:cNvPr>
          <p:cNvSpPr txBox="1">
            <a:spLocks/>
          </p:cNvSpPr>
          <p:nvPr/>
        </p:nvSpPr>
        <p:spPr>
          <a:xfrm>
            <a:off x="1" y="1166732"/>
            <a:ext cx="12191999" cy="1363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1200" dirty="0">
                <a:solidFill>
                  <a:srgbClr val="E45221"/>
                </a:solidFill>
                <a:latin typeface="Arial Black" panose="020B0A04020102020204" pitchFamily="34" charset="0"/>
                <a:ea typeface="+mj-lt"/>
                <a:cs typeface="+mj-lt"/>
              </a:rPr>
              <a:t> </a:t>
            </a:r>
            <a:br>
              <a:rPr lang="en-US" b="1" dirty="0">
                <a:solidFill>
                  <a:srgbClr val="FFFFFF"/>
                </a:solidFill>
                <a:latin typeface="Arial Black" panose="020B0A04020102020204" pitchFamily="34" charset="0"/>
                <a:ea typeface="+mj-lt"/>
                <a:cs typeface="+mj-lt"/>
              </a:rPr>
            </a:br>
            <a:endParaRPr lang="ru-RU" sz="900" dirty="0">
              <a:solidFill>
                <a:schemeClr val="bg1"/>
              </a:solidFill>
              <a:latin typeface="Arial Black" panose="020B0A04020102020204" pitchFamily="34" charset="0"/>
              <a:ea typeface="+mn-lt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Преподаватель - Соболь Татьяна Сергеевна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2C1047-4E50-4B8E-A353-93C7C59C7403}"/>
              </a:ext>
            </a:extLst>
          </p:cNvPr>
          <p:cNvSpPr txBox="1"/>
          <p:nvPr/>
        </p:nvSpPr>
        <p:spPr>
          <a:xfrm>
            <a:off x="1273533" y="2559407"/>
            <a:ext cx="535110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US" sz="20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1. </a:t>
            </a:r>
            <a:r>
              <a:rPr lang="ru-RU" sz="2000" b="0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  <a:r>
              <a:rPr lang="ru-RU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Бахадуров </a:t>
            </a:r>
            <a:r>
              <a:rPr lang="ru-RU" sz="2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Хусниддин</a:t>
            </a:r>
            <a:endParaRPr lang="ru-RU" sz="20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fontAlgn="base"/>
            <a:r>
              <a:rPr lang="en-US" sz="20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2. </a:t>
            </a:r>
            <a:r>
              <a:rPr lang="ru-RU" sz="20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Павлова Анастасия Денисовна</a:t>
            </a:r>
          </a:p>
          <a:p>
            <a:pPr algn="l" rtl="0" fontAlgn="base"/>
            <a:r>
              <a:rPr lang="en-US" sz="20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3. </a:t>
            </a:r>
            <a:r>
              <a:rPr lang="ru-RU" sz="20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Сафронов Лёма </a:t>
            </a:r>
            <a:r>
              <a:rPr lang="ru-RU" sz="20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Хуссаинович</a:t>
            </a:r>
            <a:endParaRPr lang="ru-RU" sz="2000" b="0" i="0" u="none" strike="noStrike" dirty="0">
              <a:solidFill>
                <a:srgbClr val="FFFF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fontAlgn="base"/>
            <a:r>
              <a:rPr lang="en-US" sz="20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4. </a:t>
            </a:r>
            <a:r>
              <a:rPr lang="ru-RU" sz="20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Файзуллин Артур </a:t>
            </a:r>
            <a:r>
              <a:rPr lang="ru-RU" sz="20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Раилевич</a:t>
            </a:r>
            <a:r>
              <a:rPr lang="en-US" sz="2000" b="0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  <a:endParaRPr lang="en-US" sz="20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fontAlgn="base"/>
            <a:r>
              <a:rPr lang="en-US" sz="20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5. </a:t>
            </a:r>
            <a:r>
              <a:rPr lang="ru-RU" sz="20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Фатеев Даниил Михайлович</a:t>
            </a:r>
            <a:r>
              <a:rPr lang="en-US" sz="2000" b="0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  <a:endParaRPr lang="en-US" sz="20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fontAlgn="base"/>
            <a:r>
              <a:rPr lang="en-US" sz="20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6. </a:t>
            </a:r>
            <a:r>
              <a:rPr lang="ru-RU" sz="20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Финогенов</a:t>
            </a:r>
            <a:r>
              <a:rPr lang="ru-RU" sz="20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Вадим Алексеевич</a:t>
            </a:r>
            <a:r>
              <a:rPr lang="en-US" sz="2000" b="0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  <a:endParaRPr lang="en-US" sz="20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fontAlgn="base"/>
            <a:r>
              <a:rPr lang="en-US" sz="20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7. </a:t>
            </a:r>
            <a:r>
              <a:rPr lang="ru-RU" sz="20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Шишигин Александр</a:t>
            </a:r>
            <a:r>
              <a:rPr lang="ru-RU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Павлович</a:t>
            </a:r>
            <a:endParaRPr lang="en-US" sz="20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fontAlgn="base"/>
            <a:r>
              <a:rPr lang="en-US" sz="2000" b="0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  <a:endParaRPr lang="ru-RU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fontAlgn="base"/>
            <a:r>
              <a:rPr lang="en-US" sz="2000" b="0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  <a:endParaRPr lang="en-US" sz="20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8BDE898-10A0-48FC-93F8-32489C6FEC0C}"/>
              </a:ext>
            </a:extLst>
          </p:cNvPr>
          <p:cNvSpPr txBox="1"/>
          <p:nvPr/>
        </p:nvSpPr>
        <p:spPr>
          <a:xfrm>
            <a:off x="6545707" y="2657337"/>
            <a:ext cx="5351105" cy="22467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0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8. </a:t>
            </a:r>
            <a:r>
              <a:rPr lang="ru-RU" sz="20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Эсоно</a:t>
            </a:r>
            <a:r>
              <a:rPr lang="ru-RU" sz="20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Манге Самуэль </a:t>
            </a:r>
            <a:r>
              <a:rPr lang="ru-RU" sz="20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Мба</a:t>
            </a:r>
            <a:endParaRPr lang="ru-RU" sz="2000" b="0" i="0" u="none" strike="noStrike" dirty="0">
              <a:solidFill>
                <a:srgbClr val="FFFF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9. Юсупов </a:t>
            </a:r>
            <a:r>
              <a:rPr lang="ru-RU" sz="20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Сафиаллох</a:t>
            </a:r>
            <a:r>
              <a:rPr lang="ru-RU" sz="20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Муродалиевич</a:t>
            </a:r>
            <a:endParaRPr lang="ru-RU" sz="2000" b="0" i="0" u="none" strike="noStrike" dirty="0">
              <a:solidFill>
                <a:srgbClr val="FFFF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10.</a:t>
            </a:r>
            <a:r>
              <a:rPr lang="ru-RU" sz="20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Яппаров Марк Маратович</a:t>
            </a:r>
            <a:r>
              <a:rPr lang="en-US" sz="20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000" b="0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  <a:b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</a:b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11.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Узденов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Шамиль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Расулович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12. Серова Мария Николаевна</a:t>
            </a:r>
          </a:p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13.Ларионова </a:t>
            </a:r>
            <a:r>
              <a:rPr lang="ru-RU" sz="2000">
                <a:solidFill>
                  <a:schemeClr val="bg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Софья Андреевна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endParaRPr lang="ru-RU" sz="2000" dirty="0">
              <a:solidFill>
                <a:schemeClr val="bg1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2C8C314C-55A2-4B9E-8DC8-C0EA4AE196B5}"/>
              </a:ext>
            </a:extLst>
          </p:cNvPr>
          <p:cNvSpPr txBox="1">
            <a:spLocks/>
          </p:cNvSpPr>
          <p:nvPr/>
        </p:nvSpPr>
        <p:spPr>
          <a:xfrm>
            <a:off x="1" y="206468"/>
            <a:ext cx="12191999" cy="8328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4000" dirty="0">
                <a:solidFill>
                  <a:srgbClr val="E45221"/>
                </a:solidFill>
                <a:latin typeface="Arial Black" panose="020B0A04020102020204" pitchFamily="34" charset="0"/>
                <a:ea typeface="+mj-lt"/>
                <a:cs typeface="+mj-lt"/>
              </a:rPr>
              <a:t>Интерактивный музей</a:t>
            </a:r>
          </a:p>
        </p:txBody>
      </p:sp>
    </p:spTree>
    <p:extLst>
      <p:ext uri="{BB962C8B-B14F-4D97-AF65-F5344CB8AC3E}">
        <p14:creationId xmlns:p14="http://schemas.microsoft.com/office/powerpoint/2010/main" val="676409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Московский Политех - Фотогалерея">
            <a:extLst>
              <a:ext uri="{FF2B5EF4-FFF2-40B4-BE49-F238E27FC236}">
                <a16:creationId xmlns:a16="http://schemas.microsoft.com/office/drawing/2014/main" id="{A01FBF03-041F-4A0A-8E58-65241C610E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93" y="6135212"/>
            <a:ext cx="1907249" cy="51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1829EB7-2360-46B6-9E79-AEF7EE0E8936}"/>
              </a:ext>
            </a:extLst>
          </p:cNvPr>
          <p:cNvSpPr txBox="1"/>
          <p:nvPr/>
        </p:nvSpPr>
        <p:spPr>
          <a:xfrm>
            <a:off x="0" y="6100984"/>
            <a:ext cx="120738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3 </a:t>
            </a:r>
            <a:endParaRPr lang="ru-RU" sz="2800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529D43-2CBB-4524-9678-B3CE8A530877}"/>
              </a:ext>
            </a:extLst>
          </p:cNvPr>
          <p:cNvSpPr txBox="1"/>
          <p:nvPr/>
        </p:nvSpPr>
        <p:spPr>
          <a:xfrm>
            <a:off x="5670937" y="1688718"/>
            <a:ext cx="6058947" cy="372864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spc="-29" dirty="0">
                <a:solidFill>
                  <a:srgbClr val="50C9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Интерактивный музей Московского Политеха </a:t>
            </a:r>
            <a:r>
              <a:rPr lang="ru-RU" sz="2000" spc="-2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это уникальный образовательный опыт, сочетающий в себе науку, технологии и искусство. </a:t>
            </a:r>
          </a:p>
          <a:p>
            <a:pPr>
              <a:lnSpc>
                <a:spcPct val="150000"/>
              </a:lnSpc>
            </a:pPr>
            <a:endParaRPr lang="ru-RU" sz="2000" spc="-29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000" spc="-2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Благодаря интерактивным выставкам и практическим занятиям посетители смогут исследовать увлекательный мир науки и инноваций. 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48C0DF33-A8BC-4F86-8286-E5DBE6C24E0A}"/>
              </a:ext>
            </a:extLst>
          </p:cNvPr>
          <p:cNvSpPr txBox="1">
            <a:spLocks/>
          </p:cNvSpPr>
          <p:nvPr/>
        </p:nvSpPr>
        <p:spPr>
          <a:xfrm>
            <a:off x="1" y="206468"/>
            <a:ext cx="12191999" cy="8328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4000" dirty="0">
                <a:solidFill>
                  <a:srgbClr val="E45221"/>
                </a:solidFill>
                <a:latin typeface="Arial Black" panose="020B0A04020102020204" pitchFamily="34" charset="0"/>
                <a:ea typeface="+mj-lt"/>
                <a:cs typeface="+mj-lt"/>
              </a:rPr>
              <a:t>Интерактивный музей</a:t>
            </a:r>
          </a:p>
        </p:txBody>
      </p:sp>
      <p:pic>
        <p:nvPicPr>
          <p:cNvPr id="11" name="Рисунок 10" descr="Изображение выглядит как в помещении, потолок, человек, люди&#10;&#10;Автоматически созданное описание">
            <a:extLst>
              <a:ext uri="{FF2B5EF4-FFF2-40B4-BE49-F238E27FC236}">
                <a16:creationId xmlns:a16="http://schemas.microsoft.com/office/drawing/2014/main" id="{0DE1F212-3357-48BF-8A45-2A94BA85BC3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8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900" t="2074" r="14155" b="1176"/>
          <a:stretch/>
        </p:blipFill>
        <p:spPr>
          <a:xfrm>
            <a:off x="0" y="1778031"/>
            <a:ext cx="5181671" cy="3550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525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274797E0-8A56-48AF-B9E2-F6AC776F4F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8000000">
            <a:off x="5320816" y="2181990"/>
            <a:ext cx="3174586" cy="152380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482B697E-625B-4215-A52F-C916CE5A85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900000">
            <a:off x="-104835" y="2073153"/>
            <a:ext cx="3056994" cy="1136045"/>
          </a:xfrm>
          <a:prstGeom prst="rect">
            <a:avLst/>
          </a:prstGeom>
        </p:spPr>
      </p:pic>
      <p:sp>
        <p:nvSpPr>
          <p:cNvPr id="26" name="Овал 25">
            <a:extLst>
              <a:ext uri="{FF2B5EF4-FFF2-40B4-BE49-F238E27FC236}">
                <a16:creationId xmlns:a16="http://schemas.microsoft.com/office/drawing/2014/main" id="{F13A6F1D-84A8-48BD-B704-92A5AFEC5537}"/>
              </a:ext>
            </a:extLst>
          </p:cNvPr>
          <p:cNvSpPr/>
          <p:nvPr/>
        </p:nvSpPr>
        <p:spPr>
          <a:xfrm>
            <a:off x="1521861" y="2832217"/>
            <a:ext cx="514842" cy="514842"/>
          </a:xfrm>
          <a:prstGeom prst="ellipse">
            <a:avLst/>
          </a:prstGeom>
          <a:solidFill>
            <a:srgbClr val="F1903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5AC0C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77D7C6-4EC3-4505-A433-3A800EF5FF70}"/>
              </a:ext>
            </a:extLst>
          </p:cNvPr>
          <p:cNvSpPr txBox="1"/>
          <p:nvPr/>
        </p:nvSpPr>
        <p:spPr>
          <a:xfrm>
            <a:off x="0" y="6100984"/>
            <a:ext cx="120738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4 </a:t>
            </a:r>
            <a:endParaRPr lang="ru-RU" sz="2800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Московский Политех - Фотогалерея">
            <a:extLst>
              <a:ext uri="{FF2B5EF4-FFF2-40B4-BE49-F238E27FC236}">
                <a16:creationId xmlns:a16="http://schemas.microsoft.com/office/drawing/2014/main" id="{FFD4595A-2B40-4969-8AE0-03555CA3E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93" y="6135212"/>
            <a:ext cx="1907249" cy="51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84879937-1DCA-47FD-BA67-26A258162C73}"/>
              </a:ext>
            </a:extLst>
          </p:cNvPr>
          <p:cNvSpPr txBox="1">
            <a:spLocks/>
          </p:cNvSpPr>
          <p:nvPr/>
        </p:nvSpPr>
        <p:spPr>
          <a:xfrm>
            <a:off x="1" y="206468"/>
            <a:ext cx="12191999" cy="8328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4000" dirty="0">
                <a:solidFill>
                  <a:srgbClr val="E45221"/>
                </a:solidFill>
                <a:latin typeface="Arial Black" panose="020B0A04020102020204" pitchFamily="34" charset="0"/>
                <a:ea typeface="+mj-lt"/>
                <a:cs typeface="+mj-lt"/>
              </a:rPr>
              <a:t>Проблематика и Актуальность</a:t>
            </a:r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ED212C9A-DA65-444A-8A1B-FACB6731C40E}"/>
              </a:ext>
            </a:extLst>
          </p:cNvPr>
          <p:cNvSpPr/>
          <p:nvPr/>
        </p:nvSpPr>
        <p:spPr>
          <a:xfrm>
            <a:off x="1521859" y="4153931"/>
            <a:ext cx="514843" cy="514843"/>
          </a:xfrm>
          <a:prstGeom prst="ellipse">
            <a:avLst/>
          </a:prstGeom>
          <a:solidFill>
            <a:srgbClr val="F1903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5AC0CF"/>
              </a:solidFill>
            </a:endParaRPr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3BD263C4-103B-4AF4-8240-A236CDA05914}"/>
              </a:ext>
            </a:extLst>
          </p:cNvPr>
          <p:cNvSpPr/>
          <p:nvPr/>
        </p:nvSpPr>
        <p:spPr>
          <a:xfrm>
            <a:off x="7155622" y="2832217"/>
            <a:ext cx="514842" cy="514842"/>
          </a:xfrm>
          <a:prstGeom prst="ellipse">
            <a:avLst/>
          </a:prstGeom>
          <a:solidFill>
            <a:srgbClr val="F1903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5AC0CF"/>
              </a:solidFill>
            </a:endParaRP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2BF41F9A-B4B5-492C-AF85-E1DF3E5016D1}"/>
              </a:ext>
            </a:extLst>
          </p:cNvPr>
          <p:cNvSpPr/>
          <p:nvPr/>
        </p:nvSpPr>
        <p:spPr>
          <a:xfrm>
            <a:off x="7155620" y="4699476"/>
            <a:ext cx="514843" cy="514843"/>
          </a:xfrm>
          <a:prstGeom prst="ellipse">
            <a:avLst/>
          </a:prstGeom>
          <a:solidFill>
            <a:srgbClr val="F1903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5AC0CF"/>
              </a:solidFill>
            </a:endParaRPr>
          </a:p>
        </p:txBody>
      </p:sp>
      <p:sp>
        <p:nvSpPr>
          <p:cNvPr id="19" name="Объект 2">
            <a:extLst>
              <a:ext uri="{FF2B5EF4-FFF2-40B4-BE49-F238E27FC236}">
                <a16:creationId xmlns:a16="http://schemas.microsoft.com/office/drawing/2014/main" id="{A49033AD-FCB6-440C-B6F2-FC980AA76F4A}"/>
              </a:ext>
            </a:extLst>
          </p:cNvPr>
          <p:cNvSpPr txBox="1">
            <a:spLocks/>
          </p:cNvSpPr>
          <p:nvPr/>
        </p:nvSpPr>
        <p:spPr>
          <a:xfrm>
            <a:off x="7413042" y="2832217"/>
            <a:ext cx="4480179" cy="30215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</a:t>
            </a:r>
            <a:r>
              <a:rPr lang="ru-RU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акультет информационных технологий в Московском Политехе является самым большим и популярным  по количеству поступающих студентов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Музей повысит интерес к университету, инженерному делу, 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-технологиям, техническому творчеству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Объект 2">
            <a:extLst>
              <a:ext uri="{FF2B5EF4-FFF2-40B4-BE49-F238E27FC236}">
                <a16:creationId xmlns:a16="http://schemas.microsoft.com/office/drawing/2014/main" id="{0252FE51-3939-4A1E-B2DB-94DB1E3432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1678" y="2832217"/>
            <a:ext cx="3755896" cy="26434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Незаинтересованность людей в истории того места, где они обучаются</a:t>
            </a:r>
          </a:p>
          <a:p>
            <a:pPr marL="0" indent="0">
              <a:buNone/>
            </a:pP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Отсутствие средства для увеличения подобного интереса</a:t>
            </a:r>
          </a:p>
        </p:txBody>
      </p:sp>
    </p:spTree>
    <p:extLst>
      <p:ext uri="{BB962C8B-B14F-4D97-AF65-F5344CB8AC3E}">
        <p14:creationId xmlns:p14="http://schemas.microsoft.com/office/powerpoint/2010/main" val="1167706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7EC3A3D-E8F5-4F5A-B3E2-1929AFCF2618}"/>
              </a:ext>
            </a:extLst>
          </p:cNvPr>
          <p:cNvSpPr txBox="1"/>
          <p:nvPr/>
        </p:nvSpPr>
        <p:spPr>
          <a:xfrm>
            <a:off x="0" y="6066757"/>
            <a:ext cx="120738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5 </a:t>
            </a:r>
            <a:endParaRPr lang="ru-RU" sz="2800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Московский Политех - Фотогалерея">
            <a:extLst>
              <a:ext uri="{FF2B5EF4-FFF2-40B4-BE49-F238E27FC236}">
                <a16:creationId xmlns:a16="http://schemas.microsoft.com/office/drawing/2014/main" id="{F13CC507-5F8A-4913-9630-92EB60A932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93" y="6135212"/>
            <a:ext cx="1907249" cy="51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9EE109E6-0046-4F76-B152-C4E16EA2E7C9}"/>
              </a:ext>
            </a:extLst>
          </p:cNvPr>
          <p:cNvSpPr txBox="1">
            <a:spLocks/>
          </p:cNvSpPr>
          <p:nvPr/>
        </p:nvSpPr>
        <p:spPr>
          <a:xfrm>
            <a:off x="223817" y="1359834"/>
            <a:ext cx="3950382" cy="115943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000" dirty="0">
                <a:solidFill>
                  <a:srgbClr val="50C9D5"/>
                </a:solidFill>
                <a:latin typeface="Arial Black" panose="020B0A04020102020204" pitchFamily="34" charset="0"/>
                <a:ea typeface="+mj-lt"/>
                <a:cs typeface="+mj-lt"/>
              </a:rPr>
              <a:t>Объект исследования:</a:t>
            </a:r>
          </a:p>
          <a:p>
            <a:pPr>
              <a:lnSpc>
                <a:spcPct val="100000"/>
              </a:lnSpc>
            </a:pP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+mj-lt"/>
                <a:cs typeface="Arial" panose="020B0604020202020204" pitchFamily="34" charset="0"/>
              </a:rPr>
              <a:t>Интерактивный музей образовательного учреждения</a:t>
            </a: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21BEC2C8-BCA1-4B16-AA1A-84EC0749720A}"/>
              </a:ext>
            </a:extLst>
          </p:cNvPr>
          <p:cNvSpPr txBox="1">
            <a:spLocks/>
          </p:cNvSpPr>
          <p:nvPr/>
        </p:nvSpPr>
        <p:spPr>
          <a:xfrm>
            <a:off x="223817" y="3737585"/>
            <a:ext cx="3829050" cy="190947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000" dirty="0">
                <a:solidFill>
                  <a:srgbClr val="50C9D5"/>
                </a:solidFill>
                <a:latin typeface="Arial Black" panose="020B0A04020102020204" pitchFamily="34" charset="0"/>
                <a:ea typeface="+mj-lt"/>
                <a:cs typeface="+mj-lt"/>
              </a:rPr>
              <a:t>Цель исследования:</a:t>
            </a:r>
          </a:p>
          <a:p>
            <a:pPr>
              <a:lnSpc>
                <a:spcPct val="100000"/>
              </a:lnSpc>
            </a:pP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+mj-lt"/>
                <a:cs typeface="Arial" panose="020B0604020202020204" pitchFamily="34" charset="0"/>
              </a:rPr>
              <a:t>Разработать и создать</a:t>
            </a:r>
            <a:b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+mj-lt"/>
                <a:cs typeface="Arial" panose="020B0604020202020204" pitchFamily="34" charset="0"/>
              </a:rPr>
            </a:b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+mj-lt"/>
                <a:cs typeface="Arial" panose="020B0604020202020204" pitchFamily="34" charset="0"/>
              </a:rPr>
              <a:t>сайт «Интерактивный музей Московского Политеха»</a:t>
            </a: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8373B369-D84C-4351-9F0E-CCF2A4936BD6}"/>
              </a:ext>
            </a:extLst>
          </p:cNvPr>
          <p:cNvSpPr txBox="1">
            <a:spLocks/>
          </p:cNvSpPr>
          <p:nvPr/>
        </p:nvSpPr>
        <p:spPr>
          <a:xfrm>
            <a:off x="8183884" y="1359834"/>
            <a:ext cx="3777023" cy="14020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000" dirty="0">
                <a:solidFill>
                  <a:srgbClr val="50C9D5"/>
                </a:solidFill>
                <a:latin typeface="Arial Black" panose="020B0A04020102020204" pitchFamily="34" charset="0"/>
                <a:ea typeface="+mj-lt"/>
                <a:cs typeface="+mj-lt"/>
              </a:rPr>
              <a:t>Предмет исследования:</a:t>
            </a:r>
          </a:p>
          <a:p>
            <a:pPr>
              <a:lnSpc>
                <a:spcPct val="100000"/>
              </a:lnSpc>
            </a:pP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+mj-lt"/>
                <a:cs typeface="Arial" panose="020B0604020202020204" pitchFamily="34" charset="0"/>
              </a:rPr>
              <a:t>Разработка сайта «Интерактивного музея Московского политеха»</a:t>
            </a:r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A0184B5B-D9D4-440C-A62C-8EDB550C93E6}"/>
              </a:ext>
            </a:extLst>
          </p:cNvPr>
          <p:cNvSpPr txBox="1">
            <a:spLocks/>
          </p:cNvSpPr>
          <p:nvPr/>
        </p:nvSpPr>
        <p:spPr>
          <a:xfrm>
            <a:off x="8183884" y="3736622"/>
            <a:ext cx="3777023" cy="26193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000" dirty="0">
                <a:solidFill>
                  <a:srgbClr val="50C9D5"/>
                </a:solidFill>
                <a:latin typeface="Arial Black" panose="020B0A04020102020204" pitchFamily="34" charset="0"/>
                <a:ea typeface="+mj-lt"/>
                <a:cs typeface="+mj-lt"/>
              </a:rPr>
              <a:t>Задачи исследования: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+mj-lt"/>
                <a:cs typeface="Arial" panose="020B0604020202020204" pitchFamily="34" charset="0"/>
              </a:rPr>
              <a:t>Провести анализ существующих сайтов (онлайн музеев)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+mj-lt"/>
                <a:cs typeface="Arial" panose="020B0604020202020204" pitchFamily="34" charset="0"/>
              </a:rPr>
              <a:t>Найти материал для наполнения сайта про московский политех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+mj-lt"/>
                <a:cs typeface="Arial" panose="020B0604020202020204" pitchFamily="34" charset="0"/>
              </a:rPr>
              <a:t>Разработать сайт музея</a:t>
            </a:r>
          </a:p>
        </p:txBody>
      </p: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20C2112E-CFB4-49D5-BA11-C98277650A24}"/>
              </a:ext>
            </a:extLst>
          </p:cNvPr>
          <p:cNvSpPr txBox="1">
            <a:spLocks/>
          </p:cNvSpPr>
          <p:nvPr/>
        </p:nvSpPr>
        <p:spPr>
          <a:xfrm>
            <a:off x="1" y="206468"/>
            <a:ext cx="12191999" cy="8328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4000" dirty="0">
                <a:solidFill>
                  <a:srgbClr val="E45221"/>
                </a:solidFill>
                <a:latin typeface="Arial Black" panose="020B0A04020102020204" pitchFamily="34" charset="0"/>
                <a:ea typeface="+mj-lt"/>
                <a:cs typeface="+mj-lt"/>
              </a:rPr>
              <a:t>Цели и задачи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838484D-088C-407C-A805-FE73EC5E71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22382" y="1669034"/>
            <a:ext cx="3829050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248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8949254F-AED5-47AA-AEBC-D23CB8388DF6}"/>
              </a:ext>
            </a:extLst>
          </p:cNvPr>
          <p:cNvGrpSpPr/>
          <p:nvPr/>
        </p:nvGrpSpPr>
        <p:grpSpPr>
          <a:xfrm>
            <a:off x="386494" y="3705813"/>
            <a:ext cx="2922311" cy="1194838"/>
            <a:chOff x="565607" y="2445785"/>
            <a:chExt cx="2776194" cy="1428632"/>
          </a:xfrm>
          <a:solidFill>
            <a:srgbClr val="63C3D1"/>
          </a:solidFill>
        </p:grpSpPr>
        <p:sp>
          <p:nvSpPr>
            <p:cNvPr id="2" name="Прямоугольник: скругленные углы 1">
              <a:extLst>
                <a:ext uri="{FF2B5EF4-FFF2-40B4-BE49-F238E27FC236}">
                  <a16:creationId xmlns:a16="http://schemas.microsoft.com/office/drawing/2014/main" id="{702516B3-7EF2-47C0-8294-5655A92DF4E7}"/>
                </a:ext>
              </a:extLst>
            </p:cNvPr>
            <p:cNvSpPr/>
            <p:nvPr/>
          </p:nvSpPr>
          <p:spPr>
            <a:xfrm>
              <a:off x="565607" y="2445785"/>
              <a:ext cx="2776194" cy="14286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65F007E-4E8D-4A88-AE81-D2E2DA0A22FF}"/>
                </a:ext>
              </a:extLst>
            </p:cNvPr>
            <p:cNvSpPr txBox="1"/>
            <p:nvPr/>
          </p:nvSpPr>
          <p:spPr>
            <a:xfrm>
              <a:off x="674800" y="2575325"/>
              <a:ext cx="2557806" cy="883198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>
                  <a:latin typeface="Arial Black" panose="020B0A04020102020204" pitchFamily="34" charset="0"/>
                </a:rPr>
                <a:t>Создать сайт «Интерактивный музей Московского Политеха»</a:t>
              </a:r>
            </a:p>
          </p:txBody>
        </p:sp>
      </p:grp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F4630533-031D-4FE3-89BB-36E0D9C011DE}"/>
              </a:ext>
            </a:extLst>
          </p:cNvPr>
          <p:cNvSpPr/>
          <p:nvPr/>
        </p:nvSpPr>
        <p:spPr>
          <a:xfrm>
            <a:off x="8883196" y="1128876"/>
            <a:ext cx="2922309" cy="933229"/>
          </a:xfrm>
          <a:prstGeom prst="roundRect">
            <a:avLst/>
          </a:prstGeom>
          <a:solidFill>
            <a:srgbClr val="C7EA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47FFC5E2-2A60-4AC7-BFE6-C5C1D3F5F29D}"/>
              </a:ext>
            </a:extLst>
          </p:cNvPr>
          <p:cNvSpPr/>
          <p:nvPr/>
        </p:nvSpPr>
        <p:spPr>
          <a:xfrm>
            <a:off x="4634841" y="4861739"/>
            <a:ext cx="2922310" cy="1194838"/>
          </a:xfrm>
          <a:prstGeom prst="roundRect">
            <a:avLst/>
          </a:prstGeom>
          <a:solidFill>
            <a:srgbClr val="A4DC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B6650FAC-3223-4DFE-AC19-F2D01337A653}"/>
              </a:ext>
            </a:extLst>
          </p:cNvPr>
          <p:cNvSpPr/>
          <p:nvPr/>
        </p:nvSpPr>
        <p:spPr>
          <a:xfrm>
            <a:off x="4634841" y="1996261"/>
            <a:ext cx="2922310" cy="1194838"/>
          </a:xfrm>
          <a:prstGeom prst="roundRect">
            <a:avLst/>
          </a:prstGeom>
          <a:solidFill>
            <a:srgbClr val="A4DC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E13B3141-FFDF-468B-A407-7AE27856ABF9}"/>
              </a:ext>
            </a:extLst>
          </p:cNvPr>
          <p:cNvSpPr/>
          <p:nvPr/>
        </p:nvSpPr>
        <p:spPr>
          <a:xfrm>
            <a:off x="8883187" y="4996906"/>
            <a:ext cx="2922309" cy="1590000"/>
          </a:xfrm>
          <a:prstGeom prst="roundRect">
            <a:avLst/>
          </a:prstGeom>
          <a:solidFill>
            <a:srgbClr val="C7EA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CAB4315A-7F14-4E31-B5A3-B159DE5294B1}"/>
              </a:ext>
            </a:extLst>
          </p:cNvPr>
          <p:cNvSpPr/>
          <p:nvPr/>
        </p:nvSpPr>
        <p:spPr>
          <a:xfrm>
            <a:off x="8883196" y="3716388"/>
            <a:ext cx="2922309" cy="936289"/>
          </a:xfrm>
          <a:prstGeom prst="roundRect">
            <a:avLst/>
          </a:prstGeom>
          <a:solidFill>
            <a:srgbClr val="C7EA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D3A602FE-6CAD-43EE-A8EE-CFE1D01F265B}"/>
              </a:ext>
            </a:extLst>
          </p:cNvPr>
          <p:cNvSpPr/>
          <p:nvPr/>
        </p:nvSpPr>
        <p:spPr>
          <a:xfrm>
            <a:off x="8883196" y="2428710"/>
            <a:ext cx="2922309" cy="933229"/>
          </a:xfrm>
          <a:prstGeom prst="roundRect">
            <a:avLst/>
          </a:prstGeom>
          <a:solidFill>
            <a:srgbClr val="C7EA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03C2699-9420-499B-B179-5B550C252D92}"/>
              </a:ext>
            </a:extLst>
          </p:cNvPr>
          <p:cNvSpPr txBox="1"/>
          <p:nvPr/>
        </p:nvSpPr>
        <p:spPr>
          <a:xfrm>
            <a:off x="4634842" y="2414243"/>
            <a:ext cx="29223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Arial Black" panose="020B0A04020102020204" pitchFamily="34" charset="0"/>
              </a:rPr>
              <a:t>Дизайн и визуализация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070C608-8AF9-493E-A49C-605B9FDAA658}"/>
              </a:ext>
            </a:extLst>
          </p:cNvPr>
          <p:cNvSpPr txBox="1"/>
          <p:nvPr/>
        </p:nvSpPr>
        <p:spPr>
          <a:xfrm>
            <a:off x="4634843" y="5216964"/>
            <a:ext cx="29223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Arial Black" panose="020B0A04020102020204" pitchFamily="34" charset="0"/>
              </a:rPr>
              <a:t>Технологическая интеграция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EE6D2C5-052C-41F8-825F-1D2E1BF74D3B}"/>
              </a:ext>
            </a:extLst>
          </p:cNvPr>
          <p:cNvSpPr txBox="1"/>
          <p:nvPr/>
        </p:nvSpPr>
        <p:spPr>
          <a:xfrm>
            <a:off x="8883183" y="1341050"/>
            <a:ext cx="29223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Arial Black" panose="020B0A04020102020204" pitchFamily="34" charset="0"/>
              </a:rPr>
              <a:t>Создание общего дизайна музея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F77D98E-7FC6-41B1-8501-70FA4CFD070B}"/>
              </a:ext>
            </a:extLst>
          </p:cNvPr>
          <p:cNvSpPr txBox="1"/>
          <p:nvPr/>
        </p:nvSpPr>
        <p:spPr>
          <a:xfrm>
            <a:off x="8883193" y="2666929"/>
            <a:ext cx="29223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Arial Black" panose="020B0A04020102020204" pitchFamily="34" charset="0"/>
              </a:rPr>
              <a:t>Разработка макетов выставочных залов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128633A-5C4A-4F5E-8F4D-7DC3EB58D375}"/>
              </a:ext>
            </a:extLst>
          </p:cNvPr>
          <p:cNvSpPr txBox="1"/>
          <p:nvPr/>
        </p:nvSpPr>
        <p:spPr>
          <a:xfrm>
            <a:off x="8883182" y="3808189"/>
            <a:ext cx="29223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Arial Black" panose="020B0A04020102020204" pitchFamily="34" charset="0"/>
              </a:rPr>
              <a:t>Создание визуализаций интерактивных элементов и экспонатов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64C019A-648E-4104-888D-933D7B138089}"/>
              </a:ext>
            </a:extLst>
          </p:cNvPr>
          <p:cNvSpPr txBox="1"/>
          <p:nvPr/>
        </p:nvSpPr>
        <p:spPr>
          <a:xfrm>
            <a:off x="8883184" y="5126114"/>
            <a:ext cx="292231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Arial Black" panose="020B0A04020102020204" pitchFamily="34" charset="0"/>
              </a:rPr>
              <a:t>Выбор технологических решений для интерактивных элементов, разработка ПО для интерактивных экспонатов</a:t>
            </a:r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51626FBD-48EB-4018-ACA4-A295E29B5D80}"/>
              </a:ext>
            </a:extLst>
          </p:cNvPr>
          <p:cNvCxnSpPr>
            <a:cxnSpLocks/>
            <a:stCxn id="2" idx="3"/>
            <a:endCxn id="26" idx="1"/>
          </p:cNvCxnSpPr>
          <p:nvPr/>
        </p:nvCxnSpPr>
        <p:spPr>
          <a:xfrm flipV="1">
            <a:off x="3308805" y="2568132"/>
            <a:ext cx="1326037" cy="1735100"/>
          </a:xfrm>
          <a:prstGeom prst="line">
            <a:avLst/>
          </a:prstGeom>
          <a:ln w="38100">
            <a:solidFill>
              <a:srgbClr val="94D7E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301DEA37-B45F-436D-AE7B-2F039A4FC946}"/>
              </a:ext>
            </a:extLst>
          </p:cNvPr>
          <p:cNvCxnSpPr>
            <a:cxnSpLocks/>
          </p:cNvCxnSpPr>
          <p:nvPr/>
        </p:nvCxnSpPr>
        <p:spPr>
          <a:xfrm>
            <a:off x="3308803" y="4283816"/>
            <a:ext cx="1326038" cy="1175342"/>
          </a:xfrm>
          <a:prstGeom prst="line">
            <a:avLst/>
          </a:prstGeom>
          <a:ln w="38100">
            <a:solidFill>
              <a:srgbClr val="94D7E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id="{1BD1B611-8FDD-47F0-A2D9-61F99D531F84}"/>
              </a:ext>
            </a:extLst>
          </p:cNvPr>
          <p:cNvCxnSpPr>
            <a:cxnSpLocks/>
            <a:stCxn id="26" idx="3"/>
            <a:endCxn id="28" idx="1"/>
          </p:cNvCxnSpPr>
          <p:nvPr/>
        </p:nvCxnSpPr>
        <p:spPr>
          <a:xfrm flipV="1">
            <a:off x="7557153" y="1602660"/>
            <a:ext cx="1326030" cy="965472"/>
          </a:xfrm>
          <a:prstGeom prst="line">
            <a:avLst/>
          </a:prstGeom>
          <a:ln w="38100">
            <a:solidFill>
              <a:srgbClr val="94D7E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id="{70DFEF8A-C3EE-4E4E-A54A-01BCEBE7F6B9}"/>
              </a:ext>
            </a:extLst>
          </p:cNvPr>
          <p:cNvCxnSpPr>
            <a:cxnSpLocks/>
            <a:stCxn id="26" idx="3"/>
            <a:endCxn id="29" idx="1"/>
          </p:cNvCxnSpPr>
          <p:nvPr/>
        </p:nvCxnSpPr>
        <p:spPr>
          <a:xfrm>
            <a:off x="7557153" y="2568132"/>
            <a:ext cx="1326040" cy="360407"/>
          </a:xfrm>
          <a:prstGeom prst="line">
            <a:avLst/>
          </a:prstGeom>
          <a:ln w="38100">
            <a:solidFill>
              <a:srgbClr val="94D7E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id="{05204866-4096-4ED0-B4CD-43D21084119E}"/>
              </a:ext>
            </a:extLst>
          </p:cNvPr>
          <p:cNvCxnSpPr>
            <a:cxnSpLocks/>
            <a:stCxn id="26" idx="3"/>
            <a:endCxn id="30" idx="1"/>
          </p:cNvCxnSpPr>
          <p:nvPr/>
        </p:nvCxnSpPr>
        <p:spPr>
          <a:xfrm>
            <a:off x="7557153" y="2568132"/>
            <a:ext cx="1326029" cy="1609389"/>
          </a:xfrm>
          <a:prstGeom prst="line">
            <a:avLst/>
          </a:prstGeom>
          <a:ln w="38100">
            <a:solidFill>
              <a:srgbClr val="94D7E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id="{73421930-FE8E-470F-924F-B0F791E8D546}"/>
              </a:ext>
            </a:extLst>
          </p:cNvPr>
          <p:cNvCxnSpPr>
            <a:cxnSpLocks/>
            <a:stCxn id="27" idx="3"/>
            <a:endCxn id="31" idx="1"/>
          </p:cNvCxnSpPr>
          <p:nvPr/>
        </p:nvCxnSpPr>
        <p:spPr>
          <a:xfrm>
            <a:off x="7557154" y="5478574"/>
            <a:ext cx="1326030" cy="340038"/>
          </a:xfrm>
          <a:prstGeom prst="line">
            <a:avLst/>
          </a:prstGeom>
          <a:ln w="38100">
            <a:solidFill>
              <a:srgbClr val="94D7E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5" name="Заголовок 1">
            <a:extLst>
              <a:ext uri="{FF2B5EF4-FFF2-40B4-BE49-F238E27FC236}">
                <a16:creationId xmlns:a16="http://schemas.microsoft.com/office/drawing/2014/main" id="{64F85474-2A4F-4176-B6F2-BBAB83795A96}"/>
              </a:ext>
            </a:extLst>
          </p:cNvPr>
          <p:cNvSpPr txBox="1">
            <a:spLocks/>
          </p:cNvSpPr>
          <p:nvPr/>
        </p:nvSpPr>
        <p:spPr>
          <a:xfrm>
            <a:off x="1" y="206468"/>
            <a:ext cx="12191999" cy="8328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4000" dirty="0">
                <a:solidFill>
                  <a:srgbClr val="E45221"/>
                </a:solidFill>
                <a:latin typeface="Arial Black" panose="020B0A04020102020204" pitchFamily="34" charset="0"/>
                <a:ea typeface="+mj-lt"/>
                <a:cs typeface="+mj-lt"/>
              </a:rPr>
              <a:t>Структурная декомпозиция работы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23C6E47-008C-4ED0-8EC1-84473DCB8DDC}"/>
              </a:ext>
            </a:extLst>
          </p:cNvPr>
          <p:cNvSpPr txBox="1"/>
          <p:nvPr/>
        </p:nvSpPr>
        <p:spPr>
          <a:xfrm>
            <a:off x="118186" y="6189461"/>
            <a:ext cx="120738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 6 </a:t>
            </a:r>
            <a:endParaRPr lang="ru-RU" sz="2800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9" name="Picture 2" descr="Московский Политех - Фотогалерея">
            <a:extLst>
              <a:ext uri="{FF2B5EF4-FFF2-40B4-BE49-F238E27FC236}">
                <a16:creationId xmlns:a16="http://schemas.microsoft.com/office/drawing/2014/main" id="{159A15C6-0D82-46E9-98F2-35FFAB7419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93" y="6135212"/>
            <a:ext cx="1907249" cy="51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6245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7EC3A3D-E8F5-4F5A-B3E2-1929AFCF2618}"/>
              </a:ext>
            </a:extLst>
          </p:cNvPr>
          <p:cNvSpPr txBox="1"/>
          <p:nvPr/>
        </p:nvSpPr>
        <p:spPr>
          <a:xfrm>
            <a:off x="-53531" y="6135212"/>
            <a:ext cx="120738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7 </a:t>
            </a:r>
            <a:endParaRPr lang="ru-RU" sz="2800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Московский Политех - Фотогалерея">
            <a:extLst>
              <a:ext uri="{FF2B5EF4-FFF2-40B4-BE49-F238E27FC236}">
                <a16:creationId xmlns:a16="http://schemas.microsoft.com/office/drawing/2014/main" id="{F13CC507-5F8A-4913-9630-92EB60A932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93" y="6135212"/>
            <a:ext cx="1907249" cy="51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79A396C6-D6BD-49F4-A1C5-4AE931FB5776}"/>
              </a:ext>
            </a:extLst>
          </p:cNvPr>
          <p:cNvSpPr txBox="1">
            <a:spLocks/>
          </p:cNvSpPr>
          <p:nvPr/>
        </p:nvSpPr>
        <p:spPr>
          <a:xfrm>
            <a:off x="1" y="206468"/>
            <a:ext cx="12191999" cy="8328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dirty="0">
                <a:solidFill>
                  <a:srgbClr val="E45221"/>
                </a:solidFill>
                <a:latin typeface="Arial Black" panose="020B0A04020102020204" pitchFamily="34" charset="0"/>
                <a:ea typeface="+mj-lt"/>
                <a:cs typeface="+mj-lt"/>
              </a:rPr>
              <a:t>Карта стейкхолдеров</a:t>
            </a: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93EE7731-6D4A-4929-BD72-E01F5DAAD6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47875" y="1114425"/>
            <a:ext cx="8096250" cy="531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046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7EC3A3D-E8F5-4F5A-B3E2-1929AFCF2618}"/>
              </a:ext>
            </a:extLst>
          </p:cNvPr>
          <p:cNvSpPr txBox="1"/>
          <p:nvPr/>
        </p:nvSpPr>
        <p:spPr>
          <a:xfrm>
            <a:off x="0" y="6066757"/>
            <a:ext cx="120738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8 </a:t>
            </a:r>
            <a:endParaRPr lang="ru-RU" sz="2800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Московский Политех - Фотогалерея">
            <a:extLst>
              <a:ext uri="{FF2B5EF4-FFF2-40B4-BE49-F238E27FC236}">
                <a16:creationId xmlns:a16="http://schemas.microsoft.com/office/drawing/2014/main" id="{F13CC507-5F8A-4913-9630-92EB60A932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93" y="6135212"/>
            <a:ext cx="1907249" cy="51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AEE27236-CF45-4700-BED6-80E2AF7E2399}"/>
              </a:ext>
            </a:extLst>
          </p:cNvPr>
          <p:cNvSpPr txBox="1">
            <a:spLocks/>
          </p:cNvSpPr>
          <p:nvPr/>
        </p:nvSpPr>
        <p:spPr>
          <a:xfrm>
            <a:off x="1" y="206468"/>
            <a:ext cx="12191999" cy="8328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4000" dirty="0">
                <a:solidFill>
                  <a:srgbClr val="E45221"/>
                </a:solidFill>
                <a:latin typeface="Arial Black" panose="020B0A04020102020204" pitchFamily="34" charset="0"/>
                <a:ea typeface="+mj-lt"/>
                <a:cs typeface="+mj-lt"/>
              </a:rPr>
              <a:t>Исследовательский опыт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8F86F6-3B39-48CA-9DBD-E5BB57F09889}"/>
              </a:ext>
            </a:extLst>
          </p:cNvPr>
          <p:cNvSpPr txBox="1"/>
          <p:nvPr/>
        </p:nvSpPr>
        <p:spPr>
          <a:xfrm>
            <a:off x="360944" y="1039327"/>
            <a:ext cx="11499606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400" dirty="0">
                <a:solidFill>
                  <a:srgbClr val="FFFFFF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Проведен опрос среди обучающихся Московского Политеха, чтобы узнать об их интересе к Интерактивным Музеям и опыте посещаемости подобных мест. </a:t>
            </a:r>
            <a:endParaRPr lang="ru-RU" sz="2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8EBCAE-4A91-49D6-98B1-6347D5A4DF6B}"/>
              </a:ext>
            </a:extLst>
          </p:cNvPr>
          <p:cNvSpPr txBox="1"/>
          <p:nvPr/>
        </p:nvSpPr>
        <p:spPr>
          <a:xfrm>
            <a:off x="210237" y="2301299"/>
            <a:ext cx="3839249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400" dirty="0">
                <a:solidFill>
                  <a:srgbClr val="FFFFFF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Почти половина знакома</a:t>
            </a:r>
            <a:br>
              <a:rPr lang="ru-RU" sz="2400" dirty="0">
                <a:solidFill>
                  <a:srgbClr val="FFFFFF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</a:br>
            <a:r>
              <a:rPr lang="ru-RU" sz="2400" dirty="0">
                <a:solidFill>
                  <a:srgbClr val="FFFFFF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с историей Московского Политеха, однако есть</a:t>
            </a:r>
            <a:br>
              <a:rPr lang="ru-RU" sz="2400" dirty="0">
                <a:solidFill>
                  <a:srgbClr val="FFFFFF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</a:br>
            <a:r>
              <a:rPr lang="ru-RU" sz="2400" dirty="0">
                <a:solidFill>
                  <a:srgbClr val="FFFFFF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и те, кто не знакомы или</a:t>
            </a:r>
            <a:br>
              <a:rPr lang="ru-RU" sz="2400" dirty="0">
                <a:solidFill>
                  <a:srgbClr val="FFFFFF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</a:br>
            <a:r>
              <a:rPr lang="ru-RU" sz="2400" dirty="0">
                <a:solidFill>
                  <a:srgbClr val="FFFFFF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не интересуются.</a:t>
            </a:r>
            <a:br>
              <a:rPr lang="ru-RU" sz="2400" dirty="0">
                <a:solidFill>
                  <a:srgbClr val="FFFFFF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</a:br>
            <a:r>
              <a:rPr lang="ru-RU" sz="2400" dirty="0">
                <a:solidFill>
                  <a:srgbClr val="FFFFFF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Больше половины участников опроса знают</a:t>
            </a:r>
            <a:br>
              <a:rPr lang="ru-RU" sz="2400" dirty="0">
                <a:solidFill>
                  <a:srgbClr val="FFFFFF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</a:br>
            <a:r>
              <a:rPr lang="ru-RU" sz="2400" dirty="0">
                <a:solidFill>
                  <a:srgbClr val="FFFFFF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об Интерактивном Музее!</a:t>
            </a:r>
            <a:endParaRPr lang="ru-RU" sz="2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 descr="Изображение выглядит как текст, снимок экрана, круг, астрономия&#10;&#10;Автоматически созданное описание">
            <a:extLst>
              <a:ext uri="{FF2B5EF4-FFF2-40B4-BE49-F238E27FC236}">
                <a16:creationId xmlns:a16="http://schemas.microsoft.com/office/drawing/2014/main" id="{6EA567AD-188F-4549-B42F-EBC3C1D2A11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143" t="-876" r="19810" b="7821"/>
          <a:stretch/>
        </p:blipFill>
        <p:spPr>
          <a:xfrm>
            <a:off x="4414631" y="2017092"/>
            <a:ext cx="2817845" cy="370052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7E95F7E-8870-484D-9659-04E7A46552D5}"/>
              </a:ext>
            </a:extLst>
          </p:cNvPr>
          <p:cNvSpPr txBox="1"/>
          <p:nvPr/>
        </p:nvSpPr>
        <p:spPr>
          <a:xfrm>
            <a:off x="5343026" y="5620382"/>
            <a:ext cx="480527" cy="3351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07A2BBC-E76A-409D-88A6-82FEC16A4B29}"/>
              </a:ext>
            </a:extLst>
          </p:cNvPr>
          <p:cNvSpPr txBox="1"/>
          <p:nvPr/>
        </p:nvSpPr>
        <p:spPr>
          <a:xfrm>
            <a:off x="6163361" y="5629712"/>
            <a:ext cx="480527" cy="3351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Нет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FEFB604F-780A-4708-9D35-55491D33B576}"/>
              </a:ext>
            </a:extLst>
          </p:cNvPr>
          <p:cNvSpPr/>
          <p:nvPr/>
        </p:nvSpPr>
        <p:spPr>
          <a:xfrm>
            <a:off x="5123108" y="5729292"/>
            <a:ext cx="186614" cy="186816"/>
          </a:xfrm>
          <a:prstGeom prst="rect">
            <a:avLst/>
          </a:prstGeom>
          <a:solidFill>
            <a:srgbClr val="E57C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E06C1D"/>
              </a:solidFill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37B6ED7A-61A2-4855-8A1A-D1070B1A44C1}"/>
              </a:ext>
            </a:extLst>
          </p:cNvPr>
          <p:cNvSpPr/>
          <p:nvPr/>
        </p:nvSpPr>
        <p:spPr>
          <a:xfrm>
            <a:off x="5983044" y="5729292"/>
            <a:ext cx="186614" cy="186816"/>
          </a:xfrm>
          <a:prstGeom prst="rect">
            <a:avLst/>
          </a:prstGeom>
          <a:solidFill>
            <a:srgbClr val="F7C8B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7C8B9"/>
              </a:solidFill>
            </a:endParaRPr>
          </a:p>
        </p:txBody>
      </p:sp>
      <p:pic>
        <p:nvPicPr>
          <p:cNvPr id="19" name="Рисунок 18" descr="Изображение выглядит как текст, снимок экрана, круг, диаграмма&#10;&#10;Автоматически созданное описание">
            <a:extLst>
              <a:ext uri="{FF2B5EF4-FFF2-40B4-BE49-F238E27FC236}">
                <a16:creationId xmlns:a16="http://schemas.microsoft.com/office/drawing/2014/main" id="{7FA89627-CC21-4E3A-A982-B58003F2CA0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040" r="11672" b="13655"/>
          <a:stretch/>
        </p:blipFill>
        <p:spPr>
          <a:xfrm>
            <a:off x="7418409" y="2074559"/>
            <a:ext cx="3928189" cy="364306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61D3BD45-7325-44E2-BBD4-8B1D3E02CD1D}"/>
              </a:ext>
            </a:extLst>
          </p:cNvPr>
          <p:cNvSpPr txBox="1"/>
          <p:nvPr/>
        </p:nvSpPr>
        <p:spPr>
          <a:xfrm>
            <a:off x="7670338" y="5661247"/>
            <a:ext cx="1875452" cy="61215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Знаю в общих деталях</a:t>
            </a:r>
          </a:p>
          <a:p>
            <a:pPr>
              <a:lnSpc>
                <a:spcPct val="150000"/>
              </a:lnSpc>
            </a:pPr>
            <a:r>
              <a:rPr lang="ru-RU"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интересуюсь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99D59E4-3FD2-4570-9EC6-C00D038AD970}"/>
              </a:ext>
            </a:extLst>
          </p:cNvPr>
          <p:cNvSpPr txBox="1"/>
          <p:nvPr/>
        </p:nvSpPr>
        <p:spPr>
          <a:xfrm>
            <a:off x="9713741" y="5673602"/>
            <a:ext cx="1875452" cy="61215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знаю</a:t>
            </a:r>
          </a:p>
          <a:p>
            <a:pPr>
              <a:lnSpc>
                <a:spcPct val="150000"/>
              </a:lnSpc>
            </a:pPr>
            <a:r>
              <a:rPr lang="ru-RU"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Сильно интересуюсь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09AD23E2-11CE-414B-80AD-C286D378461B}"/>
              </a:ext>
            </a:extLst>
          </p:cNvPr>
          <p:cNvSpPr/>
          <p:nvPr/>
        </p:nvSpPr>
        <p:spPr>
          <a:xfrm>
            <a:off x="7483724" y="5773991"/>
            <a:ext cx="186614" cy="186816"/>
          </a:xfrm>
          <a:prstGeom prst="rect">
            <a:avLst/>
          </a:prstGeom>
          <a:solidFill>
            <a:srgbClr val="C46A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C9744552-AC09-4ADE-8267-672F6B345F93}"/>
              </a:ext>
            </a:extLst>
          </p:cNvPr>
          <p:cNvSpPr/>
          <p:nvPr/>
        </p:nvSpPr>
        <p:spPr>
          <a:xfrm>
            <a:off x="7483724" y="6041804"/>
            <a:ext cx="186614" cy="186816"/>
          </a:xfrm>
          <a:prstGeom prst="rect">
            <a:avLst/>
          </a:prstGeom>
          <a:solidFill>
            <a:srgbClr val="E57C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E06C1D"/>
              </a:solidFill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32467069-6E74-4B16-94CE-0730AB4632E0}"/>
              </a:ext>
            </a:extLst>
          </p:cNvPr>
          <p:cNvSpPr/>
          <p:nvPr/>
        </p:nvSpPr>
        <p:spPr>
          <a:xfrm>
            <a:off x="9528759" y="5770915"/>
            <a:ext cx="186614" cy="186816"/>
          </a:xfrm>
          <a:prstGeom prst="rect">
            <a:avLst/>
          </a:prstGeom>
          <a:solidFill>
            <a:srgbClr val="EE8E6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2AD00913-8F3B-406A-9574-7E7AB531CBEF}"/>
              </a:ext>
            </a:extLst>
          </p:cNvPr>
          <p:cNvSpPr/>
          <p:nvPr/>
        </p:nvSpPr>
        <p:spPr>
          <a:xfrm>
            <a:off x="9528759" y="6038728"/>
            <a:ext cx="186614" cy="186816"/>
          </a:xfrm>
          <a:prstGeom prst="rect">
            <a:avLst/>
          </a:prstGeom>
          <a:solidFill>
            <a:srgbClr val="F7C8B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E06C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767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7EC3A3D-E8F5-4F5A-B3E2-1929AFCF2618}"/>
              </a:ext>
            </a:extLst>
          </p:cNvPr>
          <p:cNvSpPr txBox="1"/>
          <p:nvPr/>
        </p:nvSpPr>
        <p:spPr>
          <a:xfrm>
            <a:off x="0" y="6066757"/>
            <a:ext cx="120738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9 </a:t>
            </a:r>
            <a:endParaRPr lang="ru-RU" sz="2800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Московский Политех - Фотогалерея">
            <a:extLst>
              <a:ext uri="{FF2B5EF4-FFF2-40B4-BE49-F238E27FC236}">
                <a16:creationId xmlns:a16="http://schemas.microsoft.com/office/drawing/2014/main" id="{F13CC507-5F8A-4913-9630-92EB60A932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93" y="6135212"/>
            <a:ext cx="1907249" cy="51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7C4B8711-09AF-49F7-86AD-ABD87E221671}"/>
              </a:ext>
            </a:extLst>
          </p:cNvPr>
          <p:cNvSpPr txBox="1">
            <a:spLocks/>
          </p:cNvSpPr>
          <p:nvPr/>
        </p:nvSpPr>
        <p:spPr>
          <a:xfrm>
            <a:off x="0" y="3012570"/>
            <a:ext cx="12191999" cy="8328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endParaRPr lang="ru-RU" sz="4000" dirty="0">
              <a:solidFill>
                <a:srgbClr val="E45221"/>
              </a:solidFill>
              <a:latin typeface="Arial Black" panose="020B0A04020102020204" pitchFamily="34" charset="0"/>
              <a:ea typeface="+mj-lt"/>
              <a:cs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6FBCFF-6A74-449F-1CED-E32EBA7B4FFE}"/>
              </a:ext>
            </a:extLst>
          </p:cNvPr>
          <p:cNvSpPr txBox="1"/>
          <p:nvPr/>
        </p:nvSpPr>
        <p:spPr>
          <a:xfrm>
            <a:off x="3326068" y="237731"/>
            <a:ext cx="54216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chemeClr val="accent2"/>
                </a:solidFill>
                <a:latin typeface="Arial Black" panose="020B0A04020102020204" pitchFamily="34" charset="0"/>
              </a:rPr>
              <a:t>Чего мы достигли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8296C3D-CAD2-2129-09FB-5BE555F728E7}"/>
              </a:ext>
            </a:extLst>
          </p:cNvPr>
          <p:cNvSpPr txBox="1"/>
          <p:nvPr/>
        </p:nvSpPr>
        <p:spPr>
          <a:xfrm>
            <a:off x="881586" y="1080291"/>
            <a:ext cx="990071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50C9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мы сделали за этот период? </a:t>
            </a:r>
          </a:p>
          <a:p>
            <a:endParaRPr lang="ru-RU" sz="2000" dirty="0">
              <a:solidFill>
                <a:srgbClr val="50C9D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ru-RU" sz="2000" dirty="0">
                <a:solidFill>
                  <a:srgbClr val="50C9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Функционирующий сайт с тремя полностью готовыми страницами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50C9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Изменили оформление главной страницы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50C9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Обновили </a:t>
            </a:r>
            <a:r>
              <a:rPr lang="en-US" dirty="0">
                <a:solidFill>
                  <a:srgbClr val="50C9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header</a:t>
            </a:r>
            <a:r>
              <a:rPr lang="ru-RU" dirty="0">
                <a:solidFill>
                  <a:srgbClr val="50C9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</a:t>
            </a:r>
            <a:r>
              <a:rPr lang="en-US" dirty="0">
                <a:solidFill>
                  <a:srgbClr val="50C9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50C9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модифицировали </a:t>
            </a:r>
            <a:r>
              <a:rPr lang="en-US" dirty="0">
                <a:solidFill>
                  <a:srgbClr val="50C9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footer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50C9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Создали переходы между страницами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50C9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Оптимизировали и структурировали код предыдущих разработчиков</a:t>
            </a:r>
          </a:p>
          <a:p>
            <a:pPr marL="457200" indent="-457200">
              <a:buAutoNum type="arabicPeriod"/>
            </a:pPr>
            <a:endParaRPr lang="ru-RU" sz="2000" dirty="0">
              <a:solidFill>
                <a:srgbClr val="50C9D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en-US" sz="2000" dirty="0">
                <a:solidFill>
                  <a:srgbClr val="50C9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3D</a:t>
            </a:r>
            <a:r>
              <a:rPr lang="ru-RU" sz="2000" dirty="0">
                <a:solidFill>
                  <a:srgbClr val="50C9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-модели экспонатов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50C9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Сфотографировали экспонаты разных корпусов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50C9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Обозначили фронт работ на семестр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50C9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Смоделировали два экспоната</a:t>
            </a:r>
            <a:r>
              <a:rPr lang="ru-RU" sz="2000" dirty="0">
                <a:solidFill>
                  <a:srgbClr val="50C9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  <a:p>
            <a:pPr marL="457200" indent="-457200">
              <a:buAutoNum type="arabicPeriod"/>
            </a:pPr>
            <a:endParaRPr lang="ru-RU" sz="2000" dirty="0">
              <a:solidFill>
                <a:srgbClr val="50C9D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ru-RU" sz="2000" dirty="0">
                <a:solidFill>
                  <a:srgbClr val="50C9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Собрали информацию об истории Московского Политеха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50C9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Изучили историю вуза и лично посетили корпуса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50C9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Структурировали материал и подготовили к размещению на сайте</a:t>
            </a:r>
          </a:p>
        </p:txBody>
      </p:sp>
    </p:spTree>
    <p:extLst>
      <p:ext uri="{BB962C8B-B14F-4D97-AF65-F5344CB8AC3E}">
        <p14:creationId xmlns:p14="http://schemas.microsoft.com/office/powerpoint/2010/main" val="41960487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1287</TotalTime>
  <Words>293</Words>
  <Application>Microsoft Office PowerPoint</Application>
  <PresentationFormat>Широкоэкранный</PresentationFormat>
  <Paragraphs>89</Paragraphs>
  <Slides>10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Wingdings</vt:lpstr>
      <vt:lpstr>Calibri</vt:lpstr>
      <vt:lpstr>Arial Black</vt:lpstr>
      <vt:lpstr>Calibri Light</vt:lpstr>
      <vt:lpstr>Тема Office</vt:lpstr>
      <vt:lpstr>Интерактивный музей  Московского Политеха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Интерактивный музей  Московского Политеха</dc:title>
  <dc:creator>Маргарита Матвеева</dc:creator>
  <cp:lastModifiedBy>User</cp:lastModifiedBy>
  <cp:revision>172</cp:revision>
  <dcterms:created xsi:type="dcterms:W3CDTF">2023-10-23T17:18:26Z</dcterms:created>
  <dcterms:modified xsi:type="dcterms:W3CDTF">2024-03-20T20:11:56Z</dcterms:modified>
</cp:coreProperties>
</file>