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16"/>
  </p:notesMasterIdLst>
  <p:handoutMasterIdLst>
    <p:handoutMasterId r:id="rId17"/>
  </p:handoutMasterIdLst>
  <p:sldIdLst>
    <p:sldId id="256" r:id="rId2"/>
    <p:sldId id="273" r:id="rId3"/>
    <p:sldId id="274" r:id="rId4"/>
    <p:sldId id="275" r:id="rId5"/>
    <p:sldId id="276" r:id="rId6"/>
    <p:sldId id="277" r:id="rId7"/>
    <p:sldId id="278" r:id="rId8"/>
    <p:sldId id="279" r:id="rId9"/>
    <p:sldId id="280" r:id="rId10"/>
    <p:sldId id="281" r:id="rId11"/>
    <p:sldId id="282" r:id="rId12"/>
    <p:sldId id="283" r:id="rId13"/>
    <p:sldId id="284" r:id="rId14"/>
    <p:sldId id="285" r:id="rId15"/>
  </p:sldIdLst>
  <p:sldSz cx="9144000" cy="5143500" type="screen16x9"/>
  <p:notesSz cx="7104063" cy="10234613"/>
  <p:embeddedFontLst>
    <p:embeddedFont>
      <p:font typeface="Arial Black" panose="020B0A04020102020204" pitchFamily="34" charset="0"/>
      <p:bold r:id="rId18"/>
    </p:embeddedFont>
    <p:embeddedFont>
      <p:font typeface="Century Gothic" panose="020B0502020202020204" pitchFamily="34" charset="0"/>
      <p:regular r:id="rId19"/>
      <p:bold r:id="rId20"/>
      <p:italic r:id="rId21"/>
      <p:boldItalic r:id="rId22"/>
    </p:embeddedFont>
    <p:embeddedFont>
      <p:font typeface="Nunito" pitchFamily="2" charset="-52"/>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FdkLt0PxV9VU0RlPccpvn8f3l2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Евгения Кореневская"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3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BCC316-5B40-4854-83AD-6EC297B8D905}">
  <a:tblStyle styleId="{9FBCC316-5B40-4854-83AD-6EC297B8D905}"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7E8"/>
          </a:solidFill>
        </a:fill>
      </a:tcStyle>
    </a:wholeTbl>
    <a:band1H>
      <a:tcTxStyle/>
      <a:tcStyle>
        <a:tcBdr/>
        <a:fill>
          <a:solidFill>
            <a:srgbClr val="F5CBCE"/>
          </a:solidFill>
        </a:fill>
      </a:tcStyle>
    </a:band1H>
    <a:band2H>
      <a:tcTxStyle/>
      <a:tcStyle>
        <a:tcBdr/>
      </a:tcStyle>
    </a:band2H>
    <a:band1V>
      <a:tcTxStyle/>
      <a:tcStyle>
        <a:tcBdr/>
        <a:fill>
          <a:solidFill>
            <a:srgbClr val="F5CBCE"/>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0" autoAdjust="0"/>
    <p:restoredTop sz="82211" autoAdjust="0"/>
  </p:normalViewPr>
  <p:slideViewPr>
    <p:cSldViewPr snapToGrid="0">
      <p:cViewPr varScale="1">
        <p:scale>
          <a:sx n="175" d="100"/>
          <a:sy n="175" d="100"/>
        </p:scale>
        <p:origin x="1650" y="13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10" d="100"/>
          <a:sy n="110" d="100"/>
        </p:scale>
        <p:origin x="518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FEF3AAAF-EB4C-46E3-9F89-2DC648288191}"/>
              </a:ext>
            </a:extLst>
          </p:cNvPr>
          <p:cNvSpPr>
            <a:spLocks noGrp="1"/>
          </p:cNvSpPr>
          <p:nvPr>
            <p:ph type="hdr" sz="quarter"/>
          </p:nvPr>
        </p:nvSpPr>
        <p:spPr>
          <a:xfrm>
            <a:off x="1" y="0"/>
            <a:ext cx="3078163" cy="512763"/>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1C064DB9-C7E2-4044-A616-CC9F65783AAF}"/>
              </a:ext>
            </a:extLst>
          </p:cNvPr>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0615380-8531-4CB7-B26A-0B5A31605974}" type="datetimeFigureOut">
              <a:rPr lang="ru-RU" smtClean="0"/>
              <a:t>18.03.2024</a:t>
            </a:fld>
            <a:endParaRPr lang="ru-RU"/>
          </a:p>
        </p:txBody>
      </p:sp>
      <p:sp>
        <p:nvSpPr>
          <p:cNvPr id="4" name="Нижний колонтитул 3">
            <a:extLst>
              <a:ext uri="{FF2B5EF4-FFF2-40B4-BE49-F238E27FC236}">
                <a16:creationId xmlns:a16="http://schemas.microsoft.com/office/drawing/2014/main" id="{7B5F9CF8-7786-4B54-843C-38E753B45FE4}"/>
              </a:ext>
            </a:extLst>
          </p:cNvPr>
          <p:cNvSpPr>
            <a:spLocks noGrp="1"/>
          </p:cNvSpPr>
          <p:nvPr>
            <p:ph type="ftr" sz="quarter" idx="2"/>
          </p:nvPr>
        </p:nvSpPr>
        <p:spPr>
          <a:xfrm>
            <a:off x="1" y="9721850"/>
            <a:ext cx="3078163" cy="512763"/>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429D0A4A-5924-4FDD-8948-1828F6B391B5}"/>
              </a:ext>
            </a:extLst>
          </p:cNvPr>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5CD23009-A9FE-4744-B621-DC6F5D24AC34}" type="slidenum">
              <a:rPr lang="ru-RU" smtClean="0"/>
              <a:t>‹#›</a:t>
            </a:fld>
            <a:endParaRPr lang="ru-RU"/>
          </a:p>
        </p:txBody>
      </p:sp>
    </p:spTree>
    <p:extLst>
      <p:ext uri="{BB962C8B-B14F-4D97-AF65-F5344CB8AC3E}">
        <p14:creationId xmlns:p14="http://schemas.microsoft.com/office/powerpoint/2010/main" val="4573647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1288"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1"/>
            <a:ext cx="5683250" cy="4605575"/>
          </a:xfrm>
          <a:prstGeom prst="rect">
            <a:avLst/>
          </a:prstGeom>
          <a:noFill/>
          <a:ln>
            <a:noFill/>
          </a:ln>
        </p:spPr>
        <p:txBody>
          <a:bodyPr spcFirstLastPara="1" wrap="square" lIns="99059" tIns="99059" rIns="99059" bIns="99059"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endParaRPr lang="en-US" dirty="0"/>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1</a:t>
            </a:fld>
            <a:endParaRPr sz="15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a:t>На этом слайде представлены критерии, по которым мы определяем, насколько успешно мы выполняем поставленные задачи. Как видно на этом слайде, количество просмотров в месяц значительно превосходит наши ожидания. Также мы успешно выполняем план по количество видео и </a:t>
            </a:r>
            <a:r>
              <a:rPr lang="ru-RU" dirty="0" err="1"/>
              <a:t>шортс</a:t>
            </a:r>
            <a:r>
              <a:rPr lang="ru-RU" dirty="0"/>
              <a:t> в месяц. Однако, план по количеству подписчиков мы ещё не выполнили. Но, согласно имеющейся статистике, отметка в 300 подписчиков будет преодолена в течение 2-3 месяцев.</a:t>
            </a:r>
            <a:endParaRPr lang="en-US" dirty="0"/>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10</a:t>
            </a:fld>
            <a:endParaRPr sz="1500"/>
          </a:p>
        </p:txBody>
      </p:sp>
    </p:spTree>
    <p:extLst>
      <p:ext uri="{BB962C8B-B14F-4D97-AF65-F5344CB8AC3E}">
        <p14:creationId xmlns:p14="http://schemas.microsoft.com/office/powerpoint/2010/main" val="123969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a:t>Перед завершением, хотелось бы рассказать о статистике нашего канала. За последние 90 дней наши видео собрали более 16 тысяч просмотров, на нас подписались 96 человек, и в среднем динамика нашего роста увеличилась на 150%, что обеспечило нам прилив новых зрителей, а вместе с ним и популярности. </a:t>
            </a:r>
          </a:p>
          <a:p>
            <a:pPr marL="0" indent="0">
              <a:buNone/>
            </a:pPr>
            <a:endParaRPr lang="en-US" dirty="0"/>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11</a:t>
            </a:fld>
            <a:endParaRPr sz="1500"/>
          </a:p>
        </p:txBody>
      </p:sp>
    </p:spTree>
    <p:extLst>
      <p:ext uri="{BB962C8B-B14F-4D97-AF65-F5344CB8AC3E}">
        <p14:creationId xmlns:p14="http://schemas.microsoft.com/office/powerpoint/2010/main" val="120619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a:t>На этом слайде показано, как новые зрители находят нас. </a:t>
            </a:r>
          </a:p>
          <a:p>
            <a:pPr marL="0" indent="0">
              <a:buNone/>
            </a:pPr>
            <a:r>
              <a:rPr lang="ru-RU" dirty="0"/>
              <a:t>В основном зрители находят нас благодаря </a:t>
            </a:r>
            <a:r>
              <a:rPr lang="ru-RU" dirty="0" err="1"/>
              <a:t>шортс</a:t>
            </a:r>
            <a:r>
              <a:rPr lang="ru-RU" dirty="0"/>
              <a:t> (около 35%), примерно четверть из них находят наши видео в рекомендациях </a:t>
            </a:r>
            <a:r>
              <a:rPr lang="en-US" dirty="0"/>
              <a:t>YouTube</a:t>
            </a:r>
            <a:r>
              <a:rPr lang="ru-RU" dirty="0"/>
              <a:t>. Также новые зрители находят нас при помощи поисковых запросов и по переходам с видео схожих тематик (в сумме около 15%).</a:t>
            </a:r>
            <a:endParaRPr lang="en-US" dirty="0"/>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12</a:t>
            </a:fld>
            <a:endParaRPr sz="1500"/>
          </a:p>
        </p:txBody>
      </p:sp>
    </p:spTree>
    <p:extLst>
      <p:ext uri="{BB962C8B-B14F-4D97-AF65-F5344CB8AC3E}">
        <p14:creationId xmlns:p14="http://schemas.microsoft.com/office/powerpoint/2010/main" val="4201802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err="1"/>
              <a:t>Бо́льшую</a:t>
            </a:r>
            <a:r>
              <a:rPr lang="ru-RU" dirty="0"/>
              <a:t> часть нашей аудитории составляют молодые люди в возрасте от 18 до 24 лет, т.е. наши видео в первую очередь интересны студентам и абитуриентам, собирающихся учиться в Москве. Также наши видео интересны и более старшему поколению. </a:t>
            </a:r>
          </a:p>
          <a:p>
            <a:pPr marL="0" indent="0">
              <a:buNone/>
            </a:pPr>
            <a:r>
              <a:rPr lang="ru-RU" dirty="0"/>
              <a:t>Стоит также отметить, что и наши видео одинаково популярны как среди мужчин, так и среди женщин.</a:t>
            </a:r>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13</a:t>
            </a:fld>
            <a:endParaRPr sz="1500"/>
          </a:p>
        </p:txBody>
      </p:sp>
    </p:spTree>
    <p:extLst>
      <p:ext uri="{BB962C8B-B14F-4D97-AF65-F5344CB8AC3E}">
        <p14:creationId xmlns:p14="http://schemas.microsoft.com/office/powerpoint/2010/main" val="620061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a:t>В завершение хочется рассказать о наших планах, а именно расширение на новую площадку – ВКонтакте, где мы будем публиковать видео, посты, а также делится кадрами, которые не вошли в финальные версии видео.</a:t>
            </a:r>
          </a:p>
          <a:p>
            <a:pPr marL="0" indent="0">
              <a:buNone/>
            </a:pPr>
            <a:endParaRPr lang="ru-RU" dirty="0"/>
          </a:p>
          <a:p>
            <a:pPr marL="0" indent="0">
              <a:buNone/>
            </a:pPr>
            <a:r>
              <a:rPr lang="ru-RU" dirty="0"/>
              <a:t>На этом презентация завершена. Спасибо Вам за уделённое внимание!</a:t>
            </a:r>
            <a:endParaRPr lang="en-US" dirty="0"/>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14</a:t>
            </a:fld>
            <a:endParaRPr sz="1500"/>
          </a:p>
        </p:txBody>
      </p:sp>
    </p:spTree>
    <p:extLst>
      <p:ext uri="{BB962C8B-B14F-4D97-AF65-F5344CB8AC3E}">
        <p14:creationId xmlns:p14="http://schemas.microsoft.com/office/powerpoint/2010/main" val="3673961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sz="1100" dirty="0">
                <a:latin typeface="Nunito" pitchFamily="2" charset="-52"/>
              </a:rPr>
              <a:t>Проблематикой нашего проекта является низкая осведомлённость граждан о Москве, а точнее об её интересных местах и историях. Усугубляет проблему огромное множество источников информации, каждый из которых специализируется на чём-то своём. Однако нет такого источника, который был бы нацелен на студентов, в котором они могли бы найти всю интересующую их информацию.</a:t>
            </a:r>
          </a:p>
          <a:p>
            <a:pPr marL="0" indent="0">
              <a:buNone/>
            </a:pPr>
            <a:r>
              <a:rPr lang="ru-RU" sz="1100" dirty="0">
                <a:latin typeface="Nunito" pitchFamily="2" charset="-52"/>
              </a:rPr>
              <a:t>Для решения этой проблемы мы создали и регулярно пополняем контентом наш видео подкаст, а также телеграмм и тик-ток каналы.</a:t>
            </a:r>
            <a:endParaRPr lang="en-US" sz="1100" dirty="0">
              <a:latin typeface="Nunito" pitchFamily="2" charset="-52"/>
            </a:endParaRPr>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2</a:t>
            </a:fld>
            <a:endParaRPr sz="1500" dirty="0"/>
          </a:p>
        </p:txBody>
      </p:sp>
    </p:spTree>
    <p:extLst>
      <p:ext uri="{BB962C8B-B14F-4D97-AF65-F5344CB8AC3E}">
        <p14:creationId xmlns:p14="http://schemas.microsoft.com/office/powerpoint/2010/main" val="174607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a:latin typeface="Nunito" pitchFamily="2" charset="-52"/>
              </a:rPr>
              <a:t>Целью нашего проекта является создание такого пространства, в котором в интересной и понятной форме будет предоставлена информация. </a:t>
            </a:r>
            <a:br>
              <a:rPr lang="ru-RU" dirty="0">
                <a:latin typeface="Nunito" pitchFamily="2" charset="-52"/>
              </a:rPr>
            </a:br>
            <a:r>
              <a:rPr lang="ru-RU" dirty="0">
                <a:latin typeface="Nunito" pitchFamily="2" charset="-52"/>
              </a:rPr>
              <a:t>В настоящий момент мы базируемся на таких площадках как </a:t>
            </a:r>
            <a:r>
              <a:rPr lang="en-US" dirty="0">
                <a:latin typeface="Nunito" pitchFamily="2" charset="-52"/>
              </a:rPr>
              <a:t>YouTube, Telegram</a:t>
            </a:r>
            <a:r>
              <a:rPr lang="ru-RU" dirty="0">
                <a:latin typeface="Nunito" pitchFamily="2" charset="-52"/>
              </a:rPr>
              <a:t>, </a:t>
            </a:r>
            <a:r>
              <a:rPr lang="en-US" dirty="0" err="1">
                <a:latin typeface="Nunito" pitchFamily="2" charset="-52"/>
              </a:rPr>
              <a:t>TikTok</a:t>
            </a:r>
            <a:r>
              <a:rPr lang="ru-RU" dirty="0">
                <a:latin typeface="Nunito" pitchFamily="2" charset="-52"/>
              </a:rPr>
              <a:t>, где наша общая аудитории состоит из более чем 4 тысяч уникальных зрителей.</a:t>
            </a:r>
            <a:endParaRPr lang="en-US" dirty="0">
              <a:latin typeface="Nunito" pitchFamily="2" charset="-52"/>
            </a:endParaRPr>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3</a:t>
            </a:fld>
            <a:endParaRPr sz="1500" dirty="0"/>
          </a:p>
        </p:txBody>
      </p:sp>
    </p:spTree>
    <p:extLst>
      <p:ext uri="{BB962C8B-B14F-4D97-AF65-F5344CB8AC3E}">
        <p14:creationId xmlns:p14="http://schemas.microsoft.com/office/powerpoint/2010/main" val="1043467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a:t>На нашем проекте решается множество задач, но основными и самыми главными из них являются создание уникального формата подачи информации, поиск новой и обновление устаревшей информации, а также создание собственного узнаваемого имиджа.</a:t>
            </a:r>
            <a:endParaRPr lang="en-US" dirty="0"/>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4</a:t>
            </a:fld>
            <a:endParaRPr sz="1500" dirty="0"/>
          </a:p>
        </p:txBody>
      </p:sp>
    </p:spTree>
    <p:extLst>
      <p:ext uri="{BB962C8B-B14F-4D97-AF65-F5344CB8AC3E}">
        <p14:creationId xmlns:p14="http://schemas.microsoft.com/office/powerpoint/2010/main" val="2823937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a:t>Чтобы нашему зрителю было удобнее найти интересующий его контент, мы структурировали его по рубрикам. Основными рубриками на нашем канале являются:</a:t>
            </a:r>
          </a:p>
          <a:p>
            <a:pPr marL="185766" indent="-185766"/>
            <a:r>
              <a:rPr lang="ru-RU" dirty="0"/>
              <a:t>Монополия – рассказываем о знаменитых улицах, попавших на карту одноименной игры;</a:t>
            </a:r>
          </a:p>
          <a:p>
            <a:pPr marL="185766" indent="-185766"/>
            <a:r>
              <a:rPr lang="ru-RU" dirty="0"/>
              <a:t>Маршруты прогулок, в которой рассказываем об интересных маршрутах для прогулок;</a:t>
            </a:r>
          </a:p>
          <a:p>
            <a:pPr marL="185766" indent="-185766"/>
            <a:r>
              <a:rPr lang="ru-RU" dirty="0"/>
              <a:t>Самое-самое – здесь мы рассказываем о выделяющихся местах Москвы;</a:t>
            </a:r>
          </a:p>
          <a:p>
            <a:pPr marL="185766" indent="-185766"/>
            <a:r>
              <a:rPr lang="ru-RU" dirty="0"/>
              <a:t>Мистические места Москвы – название этой рубрики говорит само за себя;</a:t>
            </a:r>
          </a:p>
          <a:p>
            <a:pPr marL="185766" indent="-185766"/>
            <a:r>
              <a:rPr lang="ru-RU" dirty="0"/>
              <a:t>Московский Политех – новая рубрика, в которой мы рассказываем о нашем родном университете.</a:t>
            </a:r>
          </a:p>
          <a:p>
            <a:pPr marL="185766" indent="-185766"/>
            <a:endParaRPr lang="ru-RU" dirty="0"/>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5</a:t>
            </a:fld>
            <a:endParaRPr sz="1500" dirty="0"/>
          </a:p>
        </p:txBody>
      </p:sp>
    </p:spTree>
    <p:extLst>
      <p:ext uri="{BB962C8B-B14F-4D97-AF65-F5344CB8AC3E}">
        <p14:creationId xmlns:p14="http://schemas.microsoft.com/office/powerpoint/2010/main" val="1832955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a:t>Аудитория с удовольствием смотрит наши видео, особенно новые видео, качество которых заметно выросло. Но некоторые наши видео становятся особенно любимы. Видео, представленные на этом слайде, являются самыми просматриваемыми видео на нашем канале. Однако, вполне возможно, что вскоре новые видео обгонят их по количеству просмотров, чему мы будем безусловно рады.</a:t>
            </a:r>
            <a:endParaRPr lang="en-US" dirty="0"/>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6</a:t>
            </a:fld>
            <a:endParaRPr sz="1500" dirty="0"/>
          </a:p>
        </p:txBody>
      </p:sp>
    </p:spTree>
    <p:extLst>
      <p:ext uri="{BB962C8B-B14F-4D97-AF65-F5344CB8AC3E}">
        <p14:creationId xmlns:p14="http://schemas.microsoft.com/office/powerpoint/2010/main" val="213512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a:t>Нашей аудитории также нравится формат </a:t>
            </a:r>
            <a:r>
              <a:rPr lang="ru-RU" dirty="0" err="1"/>
              <a:t>шортс</a:t>
            </a:r>
            <a:r>
              <a:rPr lang="ru-RU" dirty="0"/>
              <a:t>, о чём свидетельствует количество просмотров на наших </a:t>
            </a:r>
            <a:r>
              <a:rPr lang="ru-RU" dirty="0" err="1"/>
              <a:t>шортс</a:t>
            </a:r>
            <a:r>
              <a:rPr lang="ru-RU" dirty="0"/>
              <a:t>-видео. Большинство таких видео имеет более 500 просмотров.</a:t>
            </a:r>
          </a:p>
          <a:p>
            <a:pPr marL="0" indent="0">
              <a:buNone/>
            </a:pPr>
            <a:r>
              <a:rPr lang="ru-RU" dirty="0"/>
              <a:t>В настоящий момент такие видео составляют </a:t>
            </a:r>
            <a:r>
              <a:rPr lang="ru-RU" dirty="0" err="1"/>
              <a:t>бо́льшую</a:t>
            </a:r>
            <a:r>
              <a:rPr lang="ru-RU" dirty="0"/>
              <a:t> часть от общего количества просмотров на наших видео.</a:t>
            </a:r>
            <a:endParaRPr lang="en-US" dirty="0"/>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7</a:t>
            </a:fld>
            <a:endParaRPr sz="1500"/>
          </a:p>
        </p:txBody>
      </p:sp>
    </p:spTree>
    <p:extLst>
      <p:ext uri="{BB962C8B-B14F-4D97-AF65-F5344CB8AC3E}">
        <p14:creationId xmlns:p14="http://schemas.microsoft.com/office/powerpoint/2010/main" val="290245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a:t>Хоть </a:t>
            </a:r>
            <a:r>
              <a:rPr lang="en-US" dirty="0"/>
              <a:t>YouTube</a:t>
            </a:r>
            <a:r>
              <a:rPr lang="ru-RU" dirty="0"/>
              <a:t>-канал и является нашим основным средством связи с аудиторией, он не является единственным. Мы также взаимодействуем с ней посредством наших </a:t>
            </a:r>
            <a:r>
              <a:rPr lang="en-US" dirty="0"/>
              <a:t>Telegram </a:t>
            </a:r>
            <a:r>
              <a:rPr lang="ru-RU" dirty="0"/>
              <a:t>и </a:t>
            </a:r>
            <a:r>
              <a:rPr lang="en-US" dirty="0" err="1"/>
              <a:t>TikTok</a:t>
            </a:r>
            <a:r>
              <a:rPr lang="en-US" dirty="0"/>
              <a:t> </a:t>
            </a:r>
            <a:r>
              <a:rPr lang="ru-RU" dirty="0"/>
              <a:t>каналов.</a:t>
            </a:r>
          </a:p>
          <a:p>
            <a:pPr marL="0" indent="0">
              <a:buNone/>
            </a:pPr>
            <a:r>
              <a:rPr lang="ru-RU" dirty="0"/>
              <a:t>В </a:t>
            </a:r>
            <a:r>
              <a:rPr lang="en-US" dirty="0"/>
              <a:t>Telegram </a:t>
            </a:r>
            <a:r>
              <a:rPr lang="ru-RU" dirty="0"/>
              <a:t>мы публикуем краткие статьи о местах Москвы, не вошедших в видео, а в </a:t>
            </a:r>
            <a:r>
              <a:rPr lang="en-US" dirty="0" err="1"/>
              <a:t>TikTok</a:t>
            </a:r>
            <a:r>
              <a:rPr lang="ru-RU" dirty="0"/>
              <a:t> дублируем </a:t>
            </a:r>
            <a:r>
              <a:rPr lang="ru-RU" dirty="0" err="1"/>
              <a:t>шортс</a:t>
            </a:r>
            <a:r>
              <a:rPr lang="ru-RU" dirty="0"/>
              <a:t>-видео с</a:t>
            </a:r>
            <a:r>
              <a:rPr lang="en-US" dirty="0"/>
              <a:t> YouTube</a:t>
            </a:r>
            <a:r>
              <a:rPr lang="ru-RU" dirty="0"/>
              <a:t>-канала, чтобы дать возможность зрителям выбрать наиболее удобную для них площадку.</a:t>
            </a:r>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8</a:t>
            </a:fld>
            <a:endParaRPr sz="1500"/>
          </a:p>
        </p:txBody>
      </p:sp>
    </p:spTree>
    <p:extLst>
      <p:ext uri="{BB962C8B-B14F-4D97-AF65-F5344CB8AC3E}">
        <p14:creationId xmlns:p14="http://schemas.microsoft.com/office/powerpoint/2010/main" val="41244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481013" y="127793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710407" y="4925408"/>
            <a:ext cx="5683250" cy="4029879"/>
          </a:xfrm>
          <a:prstGeom prst="rect">
            <a:avLst/>
          </a:prstGeom>
          <a:noFill/>
          <a:ln>
            <a:noFill/>
          </a:ln>
        </p:spPr>
        <p:txBody>
          <a:bodyPr spcFirstLastPara="1" wrap="square" lIns="99059" tIns="49516" rIns="99059" bIns="49516" anchor="t" anchorCtr="0">
            <a:noAutofit/>
          </a:bodyPr>
          <a:lstStyle/>
          <a:p>
            <a:pPr marL="0" indent="0">
              <a:buNone/>
            </a:pPr>
            <a:r>
              <a:rPr lang="ru-RU" dirty="0"/>
              <a:t>Главным нашим результатом является </a:t>
            </a:r>
            <a:r>
              <a:rPr lang="en-US" dirty="0"/>
              <a:t>YouTube</a:t>
            </a:r>
            <a:r>
              <a:rPr lang="ru-RU" dirty="0"/>
              <a:t>-канал, который мы развиваем, наполняем контентом, и с помощью которого общаемся с нашей аудиторией</a:t>
            </a:r>
            <a:r>
              <a:rPr lang="en-US" dirty="0"/>
              <a:t>.</a:t>
            </a:r>
            <a:endParaRPr lang="ru-RU" dirty="0"/>
          </a:p>
        </p:txBody>
      </p:sp>
      <p:sp>
        <p:nvSpPr>
          <p:cNvPr id="118" name="Google Shape;118;p1:notes"/>
          <p:cNvSpPr txBox="1">
            <a:spLocks noGrp="1"/>
          </p:cNvSpPr>
          <p:nvPr>
            <p:ph type="sldNum" idx="12"/>
          </p:nvPr>
        </p:nvSpPr>
        <p:spPr>
          <a:xfrm>
            <a:off x="4023993" y="9721108"/>
            <a:ext cx="3078427" cy="513507"/>
          </a:xfrm>
          <a:prstGeom prst="rect">
            <a:avLst/>
          </a:prstGeom>
          <a:noFill/>
          <a:ln>
            <a:noFill/>
          </a:ln>
        </p:spPr>
        <p:txBody>
          <a:bodyPr spcFirstLastPara="1" wrap="square" lIns="99059" tIns="49516" rIns="99059" bIns="49516" anchor="b" anchorCtr="0">
            <a:noAutofit/>
          </a:bodyPr>
          <a:lstStyle/>
          <a:p>
            <a:pPr algn="r">
              <a:buSzPts val="1400"/>
            </a:pPr>
            <a:fld id="{00000000-1234-1234-1234-123412341234}" type="slidenum">
              <a:rPr lang="ru" sz="1500"/>
              <a:pPr algn="r">
                <a:buSzPts val="1400"/>
              </a:pPr>
              <a:t>9</a:t>
            </a:fld>
            <a:endParaRPr sz="1500"/>
          </a:p>
        </p:txBody>
      </p:sp>
    </p:spTree>
    <p:extLst>
      <p:ext uri="{BB962C8B-B14F-4D97-AF65-F5344CB8AC3E}">
        <p14:creationId xmlns:p14="http://schemas.microsoft.com/office/powerpoint/2010/main" val="1415438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sp>
        <p:nvSpPr>
          <p:cNvPr id="70" name="Google Shape;70;p2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1" name="Google Shape;71;p2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2" name="Google Shape;72;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4"/>
        <p:cNvGrpSpPr/>
        <p:nvPr/>
      </p:nvGrpSpPr>
      <p:grpSpPr>
        <a:xfrm>
          <a:off x="0" y="0"/>
          <a:ext cx="0" cy="0"/>
          <a:chOff x="0" y="0"/>
          <a:chExt cx="0" cy="0"/>
        </a:xfrm>
      </p:grpSpPr>
      <p:sp>
        <p:nvSpPr>
          <p:cNvPr id="105" name="Google Shape;105;p3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6" name="Google Shape;106;p3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7" name="Google Shape;10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
        <p:nvSpPr>
          <p:cNvPr id="109" name="Google Shape;10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sp>
        <p:nvSpPr>
          <p:cNvPr id="74" name="Google Shape;74;p2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5" name="Google Shape;7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
        <p:cNvGrpSpPr/>
        <p:nvPr/>
      </p:nvGrpSpPr>
      <p:grpSpPr>
        <a:xfrm>
          <a:off x="0" y="0"/>
          <a:ext cx="0" cy="0"/>
          <a:chOff x="0" y="0"/>
          <a:chExt cx="0" cy="0"/>
        </a:xfrm>
      </p:grpSpPr>
      <p:sp>
        <p:nvSpPr>
          <p:cNvPr id="77" name="Google Shape;77;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 name="Google Shape;78;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9" name="Google Shape;7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0"/>
        <p:cNvGrpSpPr/>
        <p:nvPr/>
      </p:nvGrpSpPr>
      <p:grpSpPr>
        <a:xfrm>
          <a:off x="0" y="0"/>
          <a:ext cx="0" cy="0"/>
          <a:chOff x="0" y="0"/>
          <a:chExt cx="0" cy="0"/>
        </a:xfrm>
      </p:grpSpPr>
      <p:sp>
        <p:nvSpPr>
          <p:cNvPr id="81" name="Google Shape;81;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2" name="Google Shape;82;p2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3" name="Google Shape;83;p2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4" name="Google Shape;8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 name="Google Shape;8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
        <p:cNvGrpSpPr/>
        <p:nvPr/>
      </p:nvGrpSpPr>
      <p:grpSpPr>
        <a:xfrm>
          <a:off x="0" y="0"/>
          <a:ext cx="0" cy="0"/>
          <a:chOff x="0" y="0"/>
          <a:chExt cx="0" cy="0"/>
        </a:xfrm>
      </p:grpSpPr>
      <p:sp>
        <p:nvSpPr>
          <p:cNvPr id="89" name="Google Shape;89;p2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0" name="Google Shape;90;p2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1" name="Google Shape;91;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2"/>
        <p:cNvGrpSpPr/>
        <p:nvPr/>
      </p:nvGrpSpPr>
      <p:grpSpPr>
        <a:xfrm>
          <a:off x="0" y="0"/>
          <a:ext cx="0" cy="0"/>
          <a:chOff x="0" y="0"/>
          <a:chExt cx="0" cy="0"/>
        </a:xfrm>
      </p:grpSpPr>
      <p:sp>
        <p:nvSpPr>
          <p:cNvPr id="93" name="Google Shape;93;p3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4" name="Google Shape;9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5"/>
        <p:cNvGrpSpPr/>
        <p:nvPr/>
      </p:nvGrpSpPr>
      <p:grpSpPr>
        <a:xfrm>
          <a:off x="0" y="0"/>
          <a:ext cx="0" cy="0"/>
          <a:chOff x="0" y="0"/>
          <a:chExt cx="0" cy="0"/>
        </a:xfrm>
      </p:grpSpPr>
      <p:sp>
        <p:nvSpPr>
          <p:cNvPr id="96" name="Google Shape;96;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3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8" name="Google Shape;98;p3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9" name="Google Shape;99;p3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0" name="Google Shape;10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
        <p:cNvGrpSpPr/>
        <p:nvPr/>
      </p:nvGrpSpPr>
      <p:grpSpPr>
        <a:xfrm>
          <a:off x="0" y="0"/>
          <a:ext cx="0" cy="0"/>
          <a:chOff x="0" y="0"/>
          <a:chExt cx="0" cy="0"/>
        </a:xfrm>
      </p:grpSpPr>
      <p:sp>
        <p:nvSpPr>
          <p:cNvPr id="102" name="Google Shape;102;p3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3" name="Google Shape;10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7" name="Google Shape;67;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8" name="Google Shape;68;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2.jp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2.jpg"/><Relationship Id="rId10" Type="http://schemas.openxmlformats.org/officeDocument/2006/relationships/image" Target="../media/image20.jpg"/><Relationship Id="rId4" Type="http://schemas.openxmlformats.org/officeDocument/2006/relationships/image" Target="../media/image1.png"/><Relationship Id="rId9"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sp>
        <p:nvSpPr>
          <p:cNvPr id="121" name="Google Shape;121;p1"/>
          <p:cNvSpPr txBox="1">
            <a:spLocks noGrp="1"/>
          </p:cNvSpPr>
          <p:nvPr>
            <p:ph type="ctrTitle"/>
          </p:nvPr>
        </p:nvSpPr>
        <p:spPr>
          <a:xfrm>
            <a:off x="342900" y="1168529"/>
            <a:ext cx="6781616" cy="1499534"/>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600"/>
              <a:buFont typeface="Arial"/>
              <a:buNone/>
            </a:pPr>
            <a:r>
              <a:rPr lang="ru" sz="3600" b="1" dirty="0">
                <a:latin typeface="Nunito"/>
                <a:ea typeface="Nunito"/>
                <a:cs typeface="Nunito"/>
                <a:sym typeface="Nunito"/>
              </a:rPr>
              <a:t>ВИДЕОПОДКАСТ О МОСКВЕ</a:t>
            </a:r>
            <a:endParaRPr sz="3600" b="1" dirty="0">
              <a:latin typeface="Nunito"/>
              <a:ea typeface="Nunito"/>
              <a:cs typeface="Nunito"/>
              <a:sym typeface="Nunito"/>
            </a:endParaRPr>
          </a:p>
          <a:p>
            <a:pPr marL="0" lvl="0" indent="0" algn="l" rtl="0">
              <a:lnSpc>
                <a:spcPct val="90000"/>
              </a:lnSpc>
              <a:spcBef>
                <a:spcPts val="0"/>
              </a:spcBef>
              <a:spcAft>
                <a:spcPts val="0"/>
              </a:spcAft>
              <a:buClr>
                <a:schemeClr val="dk1"/>
              </a:buClr>
              <a:buSzPts val="3600"/>
              <a:buFont typeface="Arial"/>
              <a:buNone/>
            </a:pPr>
            <a:r>
              <a:rPr lang="ru" sz="3600" b="1" dirty="0">
                <a:latin typeface="Nunito"/>
                <a:ea typeface="Nunito"/>
                <a:cs typeface="Nunito"/>
                <a:sym typeface="Nunito"/>
              </a:rPr>
              <a:t>“MOSCOW NEVER SLEEPS”</a:t>
            </a:r>
            <a:endParaRPr sz="3600" b="1" dirty="0">
              <a:latin typeface="Nunito"/>
              <a:ea typeface="Nunito"/>
              <a:cs typeface="Nunito"/>
              <a:sym typeface="Nunito"/>
            </a:endParaRPr>
          </a:p>
        </p:txBody>
      </p:sp>
      <p:sp>
        <p:nvSpPr>
          <p:cNvPr id="122" name="Google Shape;122;p1"/>
          <p:cNvSpPr txBox="1">
            <a:spLocks noGrp="1"/>
          </p:cNvSpPr>
          <p:nvPr>
            <p:ph type="subTitle" idx="1"/>
          </p:nvPr>
        </p:nvSpPr>
        <p:spPr>
          <a:xfrm>
            <a:off x="342900" y="2668063"/>
            <a:ext cx="5813435" cy="420063"/>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2"/>
              </a:buClr>
              <a:buSzPts val="1800"/>
              <a:buNone/>
            </a:pPr>
            <a:r>
              <a:rPr lang="ru" sz="2000" dirty="0">
                <a:latin typeface="Nunito"/>
                <a:ea typeface="Nunito"/>
                <a:cs typeface="Nunito"/>
                <a:sym typeface="Nunito"/>
              </a:rPr>
              <a:t>Представитель:</a:t>
            </a:r>
            <a:r>
              <a:rPr lang="en-US" sz="2000" dirty="0">
                <a:latin typeface="Nunito"/>
                <a:ea typeface="Nunito"/>
                <a:cs typeface="Nunito"/>
                <a:sym typeface="Nunito"/>
              </a:rPr>
              <a:t> </a:t>
            </a:r>
            <a:r>
              <a:rPr lang="ru-RU" sz="2000" dirty="0">
                <a:latin typeface="Nunito"/>
                <a:ea typeface="Nunito"/>
                <a:cs typeface="Nunito"/>
                <a:sym typeface="Nunito"/>
              </a:rPr>
              <a:t>Яковлев Арсений Максимович </a:t>
            </a:r>
            <a:endParaRPr sz="2000" dirty="0">
              <a:latin typeface="Nunito"/>
              <a:ea typeface="Nunito"/>
              <a:cs typeface="Nunito"/>
              <a:sym typeface="Nunito"/>
            </a:endParaRPr>
          </a:p>
        </p:txBody>
      </p: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9339" y="4639987"/>
            <a:ext cx="140761" cy="307777"/>
          </a:xfrm>
          <a:prstGeom prst="rect">
            <a:avLst/>
          </a:prstGeom>
          <a:noFill/>
        </p:spPr>
        <p:txBody>
          <a:bodyPr wrap="square" rtlCol="0">
            <a:spAutoFit/>
          </a:bodyPr>
          <a:lstStyle/>
          <a:p>
            <a:pPr algn="ctr"/>
            <a:r>
              <a:rPr lang="ru-RU" dirty="0">
                <a:latin typeface="Century Gothic" panose="020B0502020202020204" pitchFamily="34" charset="0"/>
                <a:cs typeface="Arial" panose="020B0604020202020204" pitchFamily="34" charset="0"/>
              </a:rPr>
              <a:t>1</a:t>
            </a: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https://100tails.ru/wp-content/uploads/2022/06/red-youtube-logo-png-x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316" y="1610065"/>
            <a:ext cx="1310970" cy="9238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80" y="1067059"/>
            <a:ext cx="5299698"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9933" y="4639987"/>
            <a:ext cx="392996" cy="307777"/>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10</a:t>
            </a:r>
            <a:endParaRPr lang="ru-RU" dirty="0">
              <a:latin typeface="Century Gothic" panose="020B0502020202020204" pitchFamily="34" charset="0"/>
              <a:cs typeface="Arial" panose="020B0604020202020204" pitchFamily="34"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3" y="1072444"/>
            <a:ext cx="5299694" cy="400110"/>
          </a:xfrm>
          <a:prstGeom prst="rect">
            <a:avLst/>
          </a:prstGeom>
          <a:noFill/>
        </p:spPr>
        <p:txBody>
          <a:bodyPr wrap="square" rtlCol="0" anchor="ctr">
            <a:spAutoFit/>
          </a:bodyPr>
          <a:lstStyle/>
          <a:p>
            <a:pPr algn="ctr"/>
            <a:r>
              <a:rPr lang="ru" sz="2000" b="1" dirty="0">
                <a:solidFill>
                  <a:schemeClr val="bg1"/>
                </a:solidFill>
                <a:latin typeface="Nunito"/>
                <a:ea typeface="Nunito"/>
                <a:cs typeface="Nunito"/>
                <a:sym typeface="Nunito"/>
              </a:rPr>
              <a:t>КРИТЕРИИ ДОСТИЖЕНИЯ РЕЗУЛЬТАТА</a:t>
            </a:r>
            <a:endParaRPr lang="ru-RU" sz="2000" b="1" dirty="0">
              <a:solidFill>
                <a:schemeClr val="bg1"/>
              </a:solidFill>
              <a:latin typeface="Nunito" panose="020B0604020202020204" charset="-52"/>
              <a:cs typeface="Arial" panose="020B0604020202020204" pitchFamily="34" charset="0"/>
            </a:endParaRPr>
          </a:p>
        </p:txBody>
      </p:sp>
      <p:grpSp>
        <p:nvGrpSpPr>
          <p:cNvPr id="6" name="Группа 5"/>
          <p:cNvGrpSpPr/>
          <p:nvPr/>
        </p:nvGrpSpPr>
        <p:grpSpPr>
          <a:xfrm>
            <a:off x="349338" y="1786109"/>
            <a:ext cx="5698175" cy="1566566"/>
            <a:chOff x="349338" y="1567898"/>
            <a:chExt cx="5698175" cy="1566566"/>
          </a:xfrm>
        </p:grpSpPr>
        <p:sp>
          <p:nvSpPr>
            <p:cNvPr id="17" name="TextBox 16"/>
            <p:cNvSpPr txBox="1"/>
            <p:nvPr/>
          </p:nvSpPr>
          <p:spPr>
            <a:xfrm>
              <a:off x="349339" y="1567898"/>
              <a:ext cx="2248204" cy="338554"/>
            </a:xfrm>
            <a:prstGeom prst="rect">
              <a:avLst/>
            </a:prstGeom>
            <a:noFill/>
          </p:spPr>
          <p:txBody>
            <a:bodyPr wrap="square" rtlCol="0">
              <a:spAutoFit/>
            </a:bodyPr>
            <a:lstStyle/>
            <a:p>
              <a:pPr lvl="0"/>
              <a:r>
                <a:rPr lang="ru-RU" sz="1600" b="1" dirty="0">
                  <a:latin typeface="Nunito" panose="020B0604020202020204" charset="-52"/>
                </a:rPr>
                <a:t>Критерий</a:t>
              </a:r>
            </a:p>
          </p:txBody>
        </p:sp>
        <p:sp>
          <p:nvSpPr>
            <p:cNvPr id="16" name="TextBox 15"/>
            <p:cNvSpPr txBox="1"/>
            <p:nvPr/>
          </p:nvSpPr>
          <p:spPr>
            <a:xfrm>
              <a:off x="2597540" y="1567898"/>
              <a:ext cx="1724985" cy="338554"/>
            </a:xfrm>
            <a:prstGeom prst="rect">
              <a:avLst/>
            </a:prstGeom>
            <a:noFill/>
          </p:spPr>
          <p:txBody>
            <a:bodyPr wrap="square" rtlCol="0">
              <a:spAutoFit/>
            </a:bodyPr>
            <a:lstStyle/>
            <a:p>
              <a:pPr lvl="0" algn="ctr"/>
              <a:r>
                <a:rPr lang="ru-RU" sz="1600" b="1" dirty="0">
                  <a:latin typeface="Nunito" panose="020B0604020202020204" charset="-52"/>
                </a:rPr>
                <a:t>Ожидание</a:t>
              </a:r>
            </a:p>
          </p:txBody>
        </p:sp>
        <p:sp>
          <p:nvSpPr>
            <p:cNvPr id="18" name="TextBox 17"/>
            <p:cNvSpPr txBox="1"/>
            <p:nvPr/>
          </p:nvSpPr>
          <p:spPr>
            <a:xfrm>
              <a:off x="4322528" y="1567898"/>
              <a:ext cx="1724985" cy="338554"/>
            </a:xfrm>
            <a:prstGeom prst="rect">
              <a:avLst/>
            </a:prstGeom>
            <a:noFill/>
          </p:spPr>
          <p:txBody>
            <a:bodyPr wrap="square" rtlCol="0">
              <a:spAutoFit/>
            </a:bodyPr>
            <a:lstStyle/>
            <a:p>
              <a:pPr lvl="0" algn="ctr"/>
              <a:r>
                <a:rPr lang="ru-RU" sz="1600" b="1" dirty="0">
                  <a:latin typeface="Nunito" panose="020B0604020202020204" charset="-52"/>
                </a:rPr>
                <a:t>Фактически</a:t>
              </a:r>
            </a:p>
          </p:txBody>
        </p:sp>
        <p:sp>
          <p:nvSpPr>
            <p:cNvPr id="19" name="TextBox 18"/>
            <p:cNvSpPr txBox="1"/>
            <p:nvPr/>
          </p:nvSpPr>
          <p:spPr>
            <a:xfrm>
              <a:off x="349338" y="1906452"/>
              <a:ext cx="2329126" cy="307777"/>
            </a:xfrm>
            <a:prstGeom prst="rect">
              <a:avLst/>
            </a:prstGeom>
            <a:noFill/>
          </p:spPr>
          <p:txBody>
            <a:bodyPr wrap="square" rtlCol="0">
              <a:spAutoFit/>
            </a:bodyPr>
            <a:lstStyle/>
            <a:p>
              <a:pPr lvl="0"/>
              <a:r>
                <a:rPr lang="ru-RU" dirty="0">
                  <a:latin typeface="Nunito" panose="020B0604020202020204" charset="-52"/>
                </a:rPr>
                <a:t>Количество подписчиков</a:t>
              </a:r>
            </a:p>
          </p:txBody>
        </p:sp>
        <p:sp>
          <p:nvSpPr>
            <p:cNvPr id="22" name="TextBox 21"/>
            <p:cNvSpPr txBox="1"/>
            <p:nvPr/>
          </p:nvSpPr>
          <p:spPr>
            <a:xfrm>
              <a:off x="349338" y="2211131"/>
              <a:ext cx="2248205" cy="307777"/>
            </a:xfrm>
            <a:prstGeom prst="rect">
              <a:avLst/>
            </a:prstGeom>
            <a:noFill/>
          </p:spPr>
          <p:txBody>
            <a:bodyPr wrap="square" rtlCol="0">
              <a:spAutoFit/>
            </a:bodyPr>
            <a:lstStyle/>
            <a:p>
              <a:pPr lvl="0"/>
              <a:r>
                <a:rPr lang="ru-RU" dirty="0">
                  <a:latin typeface="Nunito" panose="020B0604020202020204" charset="-52"/>
                </a:rPr>
                <a:t>Просмотров в месяц</a:t>
              </a:r>
            </a:p>
          </p:txBody>
        </p:sp>
        <p:sp>
          <p:nvSpPr>
            <p:cNvPr id="25" name="TextBox 24"/>
            <p:cNvSpPr txBox="1"/>
            <p:nvPr/>
          </p:nvSpPr>
          <p:spPr>
            <a:xfrm>
              <a:off x="349338" y="2518909"/>
              <a:ext cx="2248205" cy="307777"/>
            </a:xfrm>
            <a:prstGeom prst="rect">
              <a:avLst/>
            </a:prstGeom>
            <a:noFill/>
          </p:spPr>
          <p:txBody>
            <a:bodyPr wrap="square" rtlCol="0">
              <a:spAutoFit/>
            </a:bodyPr>
            <a:lstStyle/>
            <a:p>
              <a:pPr lvl="0"/>
              <a:r>
                <a:rPr lang="ru-RU" dirty="0">
                  <a:latin typeface="Nunito" panose="020B0604020202020204" charset="-52"/>
                </a:rPr>
                <a:t>Видео в месяц</a:t>
              </a:r>
            </a:p>
          </p:txBody>
        </p:sp>
        <p:sp>
          <p:nvSpPr>
            <p:cNvPr id="26" name="TextBox 25"/>
            <p:cNvSpPr txBox="1"/>
            <p:nvPr/>
          </p:nvSpPr>
          <p:spPr>
            <a:xfrm>
              <a:off x="349338" y="2826687"/>
              <a:ext cx="2248205" cy="307777"/>
            </a:xfrm>
            <a:prstGeom prst="rect">
              <a:avLst/>
            </a:prstGeom>
            <a:noFill/>
          </p:spPr>
          <p:txBody>
            <a:bodyPr wrap="square" rtlCol="0">
              <a:spAutoFit/>
            </a:bodyPr>
            <a:lstStyle/>
            <a:p>
              <a:pPr lvl="0"/>
              <a:r>
                <a:rPr lang="ru-RU" dirty="0" err="1">
                  <a:latin typeface="Nunito" panose="020B0604020202020204" charset="-52"/>
                </a:rPr>
                <a:t>Шортс</a:t>
              </a:r>
              <a:r>
                <a:rPr lang="ru-RU" dirty="0">
                  <a:latin typeface="Nunito" panose="020B0604020202020204" charset="-52"/>
                </a:rPr>
                <a:t> в месяц</a:t>
              </a:r>
            </a:p>
          </p:txBody>
        </p:sp>
        <p:sp>
          <p:nvSpPr>
            <p:cNvPr id="27" name="TextBox 26"/>
            <p:cNvSpPr txBox="1"/>
            <p:nvPr/>
          </p:nvSpPr>
          <p:spPr>
            <a:xfrm>
              <a:off x="2840304" y="1906452"/>
              <a:ext cx="1482224" cy="307777"/>
            </a:xfrm>
            <a:prstGeom prst="rect">
              <a:avLst/>
            </a:prstGeom>
            <a:noFill/>
          </p:spPr>
          <p:txBody>
            <a:bodyPr wrap="square" rtlCol="0">
              <a:spAutoFit/>
            </a:bodyPr>
            <a:lstStyle/>
            <a:p>
              <a:pPr lvl="0"/>
              <a:r>
                <a:rPr lang="ru-RU" dirty="0">
                  <a:latin typeface="Nunito" panose="020B0604020202020204" charset="-52"/>
                </a:rPr>
                <a:t>300</a:t>
              </a:r>
            </a:p>
          </p:txBody>
        </p:sp>
        <p:sp>
          <p:nvSpPr>
            <p:cNvPr id="28" name="TextBox 27"/>
            <p:cNvSpPr txBox="1"/>
            <p:nvPr/>
          </p:nvSpPr>
          <p:spPr>
            <a:xfrm>
              <a:off x="4484369" y="1906452"/>
              <a:ext cx="1563143" cy="307777"/>
            </a:xfrm>
            <a:prstGeom prst="rect">
              <a:avLst/>
            </a:prstGeom>
            <a:noFill/>
          </p:spPr>
          <p:txBody>
            <a:bodyPr wrap="square" rtlCol="0">
              <a:spAutoFit/>
            </a:bodyPr>
            <a:lstStyle/>
            <a:p>
              <a:pPr lvl="0"/>
              <a:r>
                <a:rPr lang="ru-RU" dirty="0">
                  <a:latin typeface="Nunito" panose="020B0604020202020204" charset="-52"/>
                </a:rPr>
                <a:t>230</a:t>
              </a:r>
            </a:p>
          </p:txBody>
        </p:sp>
        <p:sp>
          <p:nvSpPr>
            <p:cNvPr id="29" name="TextBox 28"/>
            <p:cNvSpPr txBox="1"/>
            <p:nvPr/>
          </p:nvSpPr>
          <p:spPr>
            <a:xfrm>
              <a:off x="2840303" y="2211131"/>
              <a:ext cx="1482224" cy="307777"/>
            </a:xfrm>
            <a:prstGeom prst="rect">
              <a:avLst/>
            </a:prstGeom>
            <a:noFill/>
          </p:spPr>
          <p:txBody>
            <a:bodyPr wrap="square" rtlCol="0">
              <a:spAutoFit/>
            </a:bodyPr>
            <a:lstStyle/>
            <a:p>
              <a:pPr lvl="0"/>
              <a:r>
                <a:rPr lang="en-US" dirty="0">
                  <a:latin typeface="Nunito" panose="020B0604020202020204" charset="-52"/>
                </a:rPr>
                <a:t>1000</a:t>
              </a:r>
              <a:endParaRPr lang="ru-RU" dirty="0">
                <a:latin typeface="Nunito" panose="020B0604020202020204" charset="-52"/>
              </a:endParaRPr>
            </a:p>
          </p:txBody>
        </p:sp>
        <p:sp>
          <p:nvSpPr>
            <p:cNvPr id="30" name="TextBox 29"/>
            <p:cNvSpPr txBox="1"/>
            <p:nvPr/>
          </p:nvSpPr>
          <p:spPr>
            <a:xfrm>
              <a:off x="4484368" y="2212100"/>
              <a:ext cx="1563144" cy="307777"/>
            </a:xfrm>
            <a:prstGeom prst="rect">
              <a:avLst/>
            </a:prstGeom>
            <a:noFill/>
          </p:spPr>
          <p:txBody>
            <a:bodyPr wrap="square" rtlCol="0">
              <a:spAutoFit/>
            </a:bodyPr>
            <a:lstStyle/>
            <a:p>
              <a:pPr lvl="0"/>
              <a:r>
                <a:rPr lang="en-US" dirty="0">
                  <a:latin typeface="Nunito" panose="020B0604020202020204" charset="-52"/>
                </a:rPr>
                <a:t>5000</a:t>
              </a:r>
              <a:endParaRPr lang="ru-RU" dirty="0">
                <a:latin typeface="Nunito" panose="020B0604020202020204" charset="-52"/>
              </a:endParaRPr>
            </a:p>
          </p:txBody>
        </p:sp>
        <p:sp>
          <p:nvSpPr>
            <p:cNvPr id="31" name="TextBox 30"/>
            <p:cNvSpPr txBox="1"/>
            <p:nvPr/>
          </p:nvSpPr>
          <p:spPr>
            <a:xfrm>
              <a:off x="2840302" y="2515810"/>
              <a:ext cx="1482224" cy="307777"/>
            </a:xfrm>
            <a:prstGeom prst="rect">
              <a:avLst/>
            </a:prstGeom>
            <a:noFill/>
          </p:spPr>
          <p:txBody>
            <a:bodyPr wrap="square" rtlCol="0">
              <a:spAutoFit/>
            </a:bodyPr>
            <a:lstStyle/>
            <a:p>
              <a:pPr lvl="0"/>
              <a:r>
                <a:rPr lang="en-US" dirty="0">
                  <a:latin typeface="Nunito" panose="020B0604020202020204" charset="-52"/>
                </a:rPr>
                <a:t>4</a:t>
              </a:r>
              <a:endParaRPr lang="ru-RU" dirty="0">
                <a:latin typeface="Nunito" panose="020B0604020202020204" charset="-52"/>
              </a:endParaRPr>
            </a:p>
          </p:txBody>
        </p:sp>
        <p:sp>
          <p:nvSpPr>
            <p:cNvPr id="32" name="TextBox 31"/>
            <p:cNvSpPr txBox="1"/>
            <p:nvPr/>
          </p:nvSpPr>
          <p:spPr>
            <a:xfrm>
              <a:off x="4484365" y="2515809"/>
              <a:ext cx="1563146" cy="307777"/>
            </a:xfrm>
            <a:prstGeom prst="rect">
              <a:avLst/>
            </a:prstGeom>
            <a:noFill/>
          </p:spPr>
          <p:txBody>
            <a:bodyPr wrap="square" rtlCol="0">
              <a:spAutoFit/>
            </a:bodyPr>
            <a:lstStyle/>
            <a:p>
              <a:pPr lvl="0"/>
              <a:r>
                <a:rPr lang="en-US" dirty="0">
                  <a:latin typeface="Nunito" panose="020B0604020202020204" charset="-52"/>
                </a:rPr>
                <a:t>4</a:t>
              </a:r>
              <a:endParaRPr lang="ru-RU" dirty="0">
                <a:latin typeface="Nunito" panose="020B0604020202020204" charset="-52"/>
              </a:endParaRPr>
            </a:p>
          </p:txBody>
        </p:sp>
        <p:sp>
          <p:nvSpPr>
            <p:cNvPr id="33" name="TextBox 32"/>
            <p:cNvSpPr txBox="1"/>
            <p:nvPr/>
          </p:nvSpPr>
          <p:spPr>
            <a:xfrm>
              <a:off x="2840301" y="2820830"/>
              <a:ext cx="1482224" cy="307777"/>
            </a:xfrm>
            <a:prstGeom prst="rect">
              <a:avLst/>
            </a:prstGeom>
            <a:noFill/>
          </p:spPr>
          <p:txBody>
            <a:bodyPr wrap="square" rtlCol="0">
              <a:spAutoFit/>
            </a:bodyPr>
            <a:lstStyle/>
            <a:p>
              <a:pPr lvl="0"/>
              <a:r>
                <a:rPr lang="en-US" dirty="0">
                  <a:latin typeface="Nunito" panose="020B0604020202020204" charset="-52"/>
                </a:rPr>
                <a:t>8</a:t>
              </a:r>
              <a:endParaRPr lang="ru-RU" dirty="0">
                <a:latin typeface="Nunito" panose="020B0604020202020204" charset="-52"/>
              </a:endParaRPr>
            </a:p>
          </p:txBody>
        </p:sp>
        <p:sp>
          <p:nvSpPr>
            <p:cNvPr id="34" name="TextBox 33"/>
            <p:cNvSpPr txBox="1"/>
            <p:nvPr/>
          </p:nvSpPr>
          <p:spPr>
            <a:xfrm>
              <a:off x="4484362" y="2826686"/>
              <a:ext cx="1563147" cy="307777"/>
            </a:xfrm>
            <a:prstGeom prst="rect">
              <a:avLst/>
            </a:prstGeom>
            <a:noFill/>
          </p:spPr>
          <p:txBody>
            <a:bodyPr wrap="square" rtlCol="0">
              <a:spAutoFit/>
            </a:bodyPr>
            <a:lstStyle/>
            <a:p>
              <a:pPr lvl="0"/>
              <a:r>
                <a:rPr lang="en-US" dirty="0">
                  <a:latin typeface="Nunito" panose="020B0604020202020204" charset="-52"/>
                </a:rPr>
                <a:t>8</a:t>
              </a:r>
              <a:endParaRPr lang="ru-RU" dirty="0">
                <a:latin typeface="Nunito" panose="020B0604020202020204" charset="-52"/>
              </a:endParaRPr>
            </a:p>
          </p:txBody>
        </p:sp>
        <p:cxnSp>
          <p:nvCxnSpPr>
            <p:cNvPr id="35" name="Прямая соединительная линия 34"/>
            <p:cNvCxnSpPr/>
            <p:nvPr/>
          </p:nvCxnSpPr>
          <p:spPr>
            <a:xfrm>
              <a:off x="413280" y="3128607"/>
              <a:ext cx="5388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413280" y="1579723"/>
              <a:ext cx="5388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413280" y="1898787"/>
              <a:ext cx="5388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413280" y="2198849"/>
              <a:ext cx="5388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413280" y="2515809"/>
              <a:ext cx="5388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413280" y="2808548"/>
              <a:ext cx="5388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9552" y="1318276"/>
            <a:ext cx="2028542" cy="2028542"/>
          </a:xfrm>
          <a:prstGeom prst="rect">
            <a:avLst/>
          </a:prstGeom>
        </p:spPr>
      </p:pic>
    </p:spTree>
    <p:extLst>
      <p:ext uri="{BB962C8B-B14F-4D97-AF65-F5344CB8AC3E}">
        <p14:creationId xmlns:p14="http://schemas.microsoft.com/office/powerpoint/2010/main" val="2959037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80" y="1067059"/>
            <a:ext cx="1859141"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3" y="1072444"/>
            <a:ext cx="1859138" cy="400110"/>
          </a:xfrm>
          <a:prstGeom prst="rect">
            <a:avLst/>
          </a:prstGeom>
          <a:noFill/>
        </p:spPr>
        <p:txBody>
          <a:bodyPr wrap="square" rtlCol="0" anchor="ctr">
            <a:spAutoFit/>
          </a:bodyPr>
          <a:lstStyle/>
          <a:p>
            <a:pPr algn="ctr"/>
            <a:r>
              <a:rPr lang="ru" sz="2000" b="1" dirty="0">
                <a:solidFill>
                  <a:schemeClr val="bg1"/>
                </a:solidFill>
                <a:latin typeface="Nunito"/>
                <a:ea typeface="Nunito"/>
                <a:cs typeface="Nunito"/>
                <a:sym typeface="Nunito"/>
              </a:rPr>
              <a:t>АНАЛИТИКА</a:t>
            </a:r>
            <a:endParaRPr lang="ru-RU" sz="2000" b="1" dirty="0">
              <a:solidFill>
                <a:schemeClr val="bg1"/>
              </a:solidFill>
              <a:latin typeface="Nunito" panose="020B0604020202020204" charset="-52"/>
              <a:cs typeface="Arial" panose="020B0604020202020204" pitchFamily="34" charset="0"/>
            </a:endParaRPr>
          </a:p>
        </p:txBody>
      </p:sp>
      <p:sp>
        <p:nvSpPr>
          <p:cNvPr id="17" name="TextBox 16"/>
          <p:cNvSpPr txBox="1"/>
          <p:nvPr/>
        </p:nvSpPr>
        <p:spPr>
          <a:xfrm>
            <a:off x="1100026" y="1847190"/>
            <a:ext cx="7368068" cy="338554"/>
          </a:xfrm>
          <a:prstGeom prst="rect">
            <a:avLst/>
          </a:prstGeom>
          <a:noFill/>
        </p:spPr>
        <p:txBody>
          <a:bodyPr wrap="square" rtlCol="0">
            <a:spAutoFit/>
          </a:bodyPr>
          <a:lstStyle/>
          <a:p>
            <a:pPr algn="ctr"/>
            <a:r>
              <a:rPr lang="ru-RU" sz="1600" dirty="0">
                <a:latin typeface="Nunito" panose="020B0604020202020204" charset="-52"/>
              </a:rPr>
              <a:t>За последние </a:t>
            </a:r>
            <a:r>
              <a:rPr lang="ru-RU" sz="1600" b="1" dirty="0">
                <a:solidFill>
                  <a:srgbClr val="C3353D"/>
                </a:solidFill>
                <a:latin typeface="Nunito" panose="020B0604020202020204" charset="-52"/>
              </a:rPr>
              <a:t>90 дней</a:t>
            </a:r>
            <a:r>
              <a:rPr lang="ru-RU" sz="1600" dirty="0">
                <a:latin typeface="Nunito" panose="020B0604020202020204" charset="-52"/>
              </a:rPr>
              <a:t> наши видео набрали </a:t>
            </a:r>
            <a:r>
              <a:rPr lang="ru-RU" sz="1600" b="1" dirty="0">
                <a:solidFill>
                  <a:srgbClr val="C3353D"/>
                </a:solidFill>
                <a:latin typeface="Nunito" panose="020B0604020202020204" charset="-52"/>
              </a:rPr>
              <a:t>более</a:t>
            </a:r>
            <a:r>
              <a:rPr lang="ru-RU" sz="1600" dirty="0">
                <a:latin typeface="Nunito" panose="020B0604020202020204" charset="-52"/>
              </a:rPr>
              <a:t> </a:t>
            </a:r>
            <a:r>
              <a:rPr lang="ru-RU" sz="1600" b="1" dirty="0">
                <a:solidFill>
                  <a:srgbClr val="C3353D"/>
                </a:solidFill>
                <a:latin typeface="Nunito" panose="020B0604020202020204" charset="-52"/>
              </a:rPr>
              <a:t>16 тысяч просмотров</a:t>
            </a:r>
          </a:p>
        </p:txBody>
      </p:sp>
      <p:pic>
        <p:nvPicPr>
          <p:cNvPr id="16" name="Рисунок 15">
            <a:extLst>
              <a:ext uri="{FF2B5EF4-FFF2-40B4-BE49-F238E27FC236}">
                <a16:creationId xmlns:a16="http://schemas.microsoft.com/office/drawing/2014/main" id="{4CC4DC24-EBDE-4476-A448-C0B42DF97831}"/>
              </a:ext>
            </a:extLst>
          </p:cNvPr>
          <p:cNvPicPr>
            <a:picLocks noChangeAspect="1"/>
          </p:cNvPicPr>
          <p:nvPr/>
        </p:nvPicPr>
        <p:blipFill rotWithShape="1">
          <a:blip r:embed="rId5"/>
          <a:srcRect t="158" b="158"/>
          <a:stretch/>
        </p:blipFill>
        <p:spPr>
          <a:xfrm>
            <a:off x="2085900" y="2284776"/>
            <a:ext cx="4886972" cy="2071515"/>
          </a:xfrm>
          <a:prstGeom prst="rect">
            <a:avLst/>
          </a:prstGeom>
        </p:spPr>
      </p:pic>
      <p:sp>
        <p:nvSpPr>
          <p:cNvPr id="19" name="TextBox 18"/>
          <p:cNvSpPr txBox="1"/>
          <p:nvPr/>
        </p:nvSpPr>
        <p:spPr>
          <a:xfrm>
            <a:off x="169933" y="4639987"/>
            <a:ext cx="392996" cy="307777"/>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1</a:t>
            </a:r>
            <a:r>
              <a:rPr lang="ru-RU" dirty="0">
                <a:latin typeface="Century Gothic" panose="020B0502020202020204" pitchFamily="34" charset="0"/>
                <a:cs typeface="Arial" panose="020B0604020202020204" pitchFamily="34" charset="0"/>
              </a:rPr>
              <a:t>1</a:t>
            </a:r>
          </a:p>
        </p:txBody>
      </p:sp>
    </p:spTree>
    <p:extLst>
      <p:ext uri="{BB962C8B-B14F-4D97-AF65-F5344CB8AC3E}">
        <p14:creationId xmlns:p14="http://schemas.microsoft.com/office/powerpoint/2010/main" val="388343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80" y="1067059"/>
            <a:ext cx="1859141"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3" y="1072444"/>
            <a:ext cx="1859138" cy="400110"/>
          </a:xfrm>
          <a:prstGeom prst="rect">
            <a:avLst/>
          </a:prstGeom>
          <a:noFill/>
        </p:spPr>
        <p:txBody>
          <a:bodyPr wrap="square" rtlCol="0" anchor="ctr">
            <a:spAutoFit/>
          </a:bodyPr>
          <a:lstStyle/>
          <a:p>
            <a:pPr algn="ctr"/>
            <a:r>
              <a:rPr lang="ru" sz="2000" b="1" dirty="0">
                <a:solidFill>
                  <a:schemeClr val="bg1"/>
                </a:solidFill>
                <a:latin typeface="Nunito"/>
                <a:ea typeface="Nunito"/>
                <a:cs typeface="Nunito"/>
                <a:sym typeface="Nunito"/>
              </a:rPr>
              <a:t>АНАЛИТИКА</a:t>
            </a:r>
            <a:endParaRPr lang="ru-RU" sz="2000" b="1" dirty="0">
              <a:solidFill>
                <a:schemeClr val="bg1"/>
              </a:solidFill>
              <a:latin typeface="Nunito" panose="020B0604020202020204" charset="-52"/>
              <a:cs typeface="Arial" panose="020B0604020202020204" pitchFamily="34" charset="0"/>
            </a:endParaRPr>
          </a:p>
        </p:txBody>
      </p:sp>
      <p:sp>
        <p:nvSpPr>
          <p:cNvPr id="19" name="TextBox 18"/>
          <p:cNvSpPr txBox="1"/>
          <p:nvPr/>
        </p:nvSpPr>
        <p:spPr>
          <a:xfrm>
            <a:off x="169933" y="4639987"/>
            <a:ext cx="392996" cy="307777"/>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1</a:t>
            </a:r>
            <a:r>
              <a:rPr lang="ru-RU" dirty="0">
                <a:latin typeface="Century Gothic" panose="020B0502020202020204" pitchFamily="34" charset="0"/>
                <a:cs typeface="Arial" panose="020B0604020202020204" pitchFamily="34" charset="0"/>
              </a:rPr>
              <a:t>2</a:t>
            </a:r>
          </a:p>
        </p:txBody>
      </p:sp>
      <p:pic>
        <p:nvPicPr>
          <p:cNvPr id="5" name="Рисунок 4"/>
          <p:cNvPicPr>
            <a:picLocks noChangeAspect="1"/>
          </p:cNvPicPr>
          <p:nvPr/>
        </p:nvPicPr>
        <p:blipFill>
          <a:blip r:embed="rId5"/>
          <a:srcRect/>
          <a:stretch/>
        </p:blipFill>
        <p:spPr>
          <a:xfrm>
            <a:off x="1267105" y="1541959"/>
            <a:ext cx="3450660" cy="2995846"/>
          </a:xfrm>
          <a:prstGeom prst="rect">
            <a:avLst/>
          </a:prstGeom>
        </p:spPr>
      </p:pic>
      <p:pic>
        <p:nvPicPr>
          <p:cNvPr id="6" name="Рисунок 5"/>
          <p:cNvPicPr>
            <a:picLocks noChangeAspect="1"/>
          </p:cNvPicPr>
          <p:nvPr/>
        </p:nvPicPr>
        <p:blipFill>
          <a:blip r:embed="rId6"/>
          <a:srcRect/>
          <a:stretch/>
        </p:blipFill>
        <p:spPr>
          <a:xfrm>
            <a:off x="5190253" y="2336673"/>
            <a:ext cx="2389184" cy="1077121"/>
          </a:xfrm>
          <a:prstGeom prst="rect">
            <a:avLst/>
          </a:prstGeom>
        </p:spPr>
      </p:pic>
      <p:pic>
        <p:nvPicPr>
          <p:cNvPr id="7" name="Рисунок 6"/>
          <p:cNvPicPr>
            <a:picLocks noChangeAspect="1"/>
          </p:cNvPicPr>
          <p:nvPr/>
        </p:nvPicPr>
        <p:blipFill>
          <a:blip r:embed="rId7"/>
          <a:srcRect/>
          <a:stretch/>
        </p:blipFill>
        <p:spPr>
          <a:xfrm>
            <a:off x="5234304" y="3567685"/>
            <a:ext cx="2396766" cy="970120"/>
          </a:xfrm>
          <a:prstGeom prst="rect">
            <a:avLst/>
          </a:prstGeom>
        </p:spPr>
      </p:pic>
    </p:spTree>
    <p:extLst>
      <p:ext uri="{BB962C8B-B14F-4D97-AF65-F5344CB8AC3E}">
        <p14:creationId xmlns:p14="http://schemas.microsoft.com/office/powerpoint/2010/main" val="582200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80" y="1067059"/>
            <a:ext cx="2748209"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3" y="1072444"/>
            <a:ext cx="2748206" cy="400110"/>
          </a:xfrm>
          <a:prstGeom prst="rect">
            <a:avLst/>
          </a:prstGeom>
          <a:noFill/>
        </p:spPr>
        <p:txBody>
          <a:bodyPr wrap="square" rtlCol="0" anchor="ctr">
            <a:spAutoFit/>
          </a:bodyPr>
          <a:lstStyle/>
          <a:p>
            <a:pPr algn="ctr"/>
            <a:r>
              <a:rPr lang="ru" sz="2000" b="1" dirty="0">
                <a:solidFill>
                  <a:schemeClr val="bg1"/>
                </a:solidFill>
                <a:latin typeface="Nunito"/>
                <a:ea typeface="Nunito"/>
                <a:cs typeface="Nunito"/>
                <a:sym typeface="Nunito"/>
              </a:rPr>
              <a:t>НАША АУДИТОРИЯ</a:t>
            </a:r>
            <a:endParaRPr lang="ru-RU" sz="2000" b="1" dirty="0">
              <a:solidFill>
                <a:schemeClr val="bg1"/>
              </a:solidFill>
              <a:latin typeface="Nunito" panose="020B0604020202020204" charset="-52"/>
              <a:cs typeface="Arial" panose="020B0604020202020204" pitchFamily="34" charset="0"/>
            </a:endParaRPr>
          </a:p>
        </p:txBody>
      </p:sp>
      <p:sp>
        <p:nvSpPr>
          <p:cNvPr id="19" name="TextBox 18"/>
          <p:cNvSpPr txBox="1"/>
          <p:nvPr/>
        </p:nvSpPr>
        <p:spPr>
          <a:xfrm>
            <a:off x="169933" y="4639987"/>
            <a:ext cx="392996" cy="307777"/>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1</a:t>
            </a:r>
            <a:r>
              <a:rPr lang="ru-RU" dirty="0">
                <a:latin typeface="Century Gothic" panose="020B0502020202020204" pitchFamily="34" charset="0"/>
                <a:cs typeface="Arial" panose="020B0604020202020204" pitchFamily="34" charset="0"/>
              </a:rPr>
              <a:t>3</a:t>
            </a:r>
          </a:p>
        </p:txBody>
      </p:sp>
      <p:pic>
        <p:nvPicPr>
          <p:cNvPr id="2" name="Рисунок 1"/>
          <p:cNvPicPr>
            <a:picLocks noChangeAspect="1"/>
          </p:cNvPicPr>
          <p:nvPr/>
        </p:nvPicPr>
        <p:blipFill>
          <a:blip r:embed="rId5"/>
          <a:srcRect/>
          <a:stretch/>
        </p:blipFill>
        <p:spPr>
          <a:xfrm>
            <a:off x="4537946" y="2056731"/>
            <a:ext cx="3379666" cy="607284"/>
          </a:xfrm>
          <a:prstGeom prst="rect">
            <a:avLst/>
          </a:prstGeom>
        </p:spPr>
      </p:pic>
      <p:pic>
        <p:nvPicPr>
          <p:cNvPr id="9" name="Рисунок 8"/>
          <p:cNvPicPr>
            <a:picLocks noChangeAspect="1"/>
          </p:cNvPicPr>
          <p:nvPr/>
        </p:nvPicPr>
        <p:blipFill rotWithShape="1">
          <a:blip r:embed="rId6"/>
          <a:srcRect l="1402" r="1402"/>
          <a:stretch/>
        </p:blipFill>
        <p:spPr>
          <a:xfrm>
            <a:off x="413280" y="2058475"/>
            <a:ext cx="3669965" cy="2116705"/>
          </a:xfrm>
          <a:prstGeom prst="rect">
            <a:avLst/>
          </a:prstGeom>
        </p:spPr>
      </p:pic>
    </p:spTree>
    <p:extLst>
      <p:ext uri="{BB962C8B-B14F-4D97-AF65-F5344CB8AC3E}">
        <p14:creationId xmlns:p14="http://schemas.microsoft.com/office/powerpoint/2010/main" val="160755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9933" y="4639987"/>
            <a:ext cx="392996" cy="307777"/>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1</a:t>
            </a:r>
            <a:r>
              <a:rPr lang="ru-RU" dirty="0">
                <a:latin typeface="Century Gothic" panose="020B0502020202020204" pitchFamily="34" charset="0"/>
                <a:cs typeface="Arial" panose="020B0604020202020204" pitchFamily="34" charset="0"/>
              </a:rPr>
              <a:t>4</a:t>
            </a:r>
          </a:p>
        </p:txBody>
      </p:sp>
      <p:sp>
        <p:nvSpPr>
          <p:cNvPr id="12" name="Google Shape;235;p12"/>
          <p:cNvSpPr txBox="1">
            <a:spLocks noGrp="1"/>
          </p:cNvSpPr>
          <p:nvPr>
            <p:ph type="ctrTitle"/>
          </p:nvPr>
        </p:nvSpPr>
        <p:spPr>
          <a:xfrm>
            <a:off x="700332" y="2195052"/>
            <a:ext cx="7565457" cy="750222"/>
          </a:xfrm>
          <a:prstGeom prst="rect">
            <a:avLst/>
          </a:prstGeom>
          <a:noFill/>
          <a:ln>
            <a:noFill/>
          </a:ln>
        </p:spPr>
        <p:txBody>
          <a:bodyPr spcFirstLastPara="1" wrap="square" lIns="68575" tIns="34275" rIns="68575" bIns="34275" anchor="b" anchorCtr="0">
            <a:normAutofit fontScale="90000"/>
          </a:bodyPr>
          <a:lstStyle/>
          <a:p>
            <a:pPr marL="0" lvl="0" indent="0" rtl="0">
              <a:lnSpc>
                <a:spcPct val="90000"/>
              </a:lnSpc>
              <a:spcBef>
                <a:spcPts val="0"/>
              </a:spcBef>
              <a:spcAft>
                <a:spcPts val="0"/>
              </a:spcAft>
              <a:buClr>
                <a:schemeClr val="dk1"/>
              </a:buClr>
              <a:buSzPts val="4500"/>
              <a:buFont typeface="Arial"/>
              <a:buNone/>
            </a:pPr>
            <a:r>
              <a:rPr lang="ru" b="1" dirty="0">
                <a:latin typeface="Nunito" pitchFamily="2" charset="-52"/>
              </a:rPr>
              <a:t>Спасибо за внимание! </a:t>
            </a:r>
            <a:endParaRPr b="1" dirty="0">
              <a:latin typeface="Nunito" pitchFamily="2" charset="-52"/>
            </a:endParaRPr>
          </a:p>
        </p:txBody>
      </p:sp>
    </p:spTree>
    <p:extLst>
      <p:ext uri="{BB962C8B-B14F-4D97-AF65-F5344CB8AC3E}">
        <p14:creationId xmlns:p14="http://schemas.microsoft.com/office/powerpoint/2010/main" val="804317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80" y="1067059"/>
            <a:ext cx="2379616"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9339" y="4639987"/>
            <a:ext cx="140761" cy="307777"/>
          </a:xfrm>
          <a:prstGeom prst="rect">
            <a:avLst/>
          </a:prstGeom>
          <a:noFill/>
        </p:spPr>
        <p:txBody>
          <a:bodyPr wrap="square" rtlCol="0">
            <a:spAutoFit/>
          </a:bodyPr>
          <a:lstStyle/>
          <a:p>
            <a:pPr algn="ctr"/>
            <a:r>
              <a:rPr lang="ru-RU" dirty="0">
                <a:latin typeface="Century Gothic" panose="020B0502020202020204" pitchFamily="34" charset="0"/>
                <a:cs typeface="Arial" panose="020B0604020202020204" pitchFamily="34" charset="0"/>
              </a:rPr>
              <a:t>2</a:t>
            </a: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1" y="1072444"/>
            <a:ext cx="2379615" cy="400110"/>
          </a:xfrm>
          <a:prstGeom prst="rect">
            <a:avLst/>
          </a:prstGeom>
          <a:noFill/>
        </p:spPr>
        <p:txBody>
          <a:bodyPr wrap="square" rtlCol="0" anchor="ctr">
            <a:spAutoFit/>
          </a:bodyPr>
          <a:lstStyle/>
          <a:p>
            <a:pPr algn="ctr"/>
            <a:r>
              <a:rPr lang="ru-RU" sz="2000" b="1" dirty="0">
                <a:solidFill>
                  <a:schemeClr val="bg1"/>
                </a:solidFill>
                <a:latin typeface="Nunito" panose="020B0604020202020204" charset="-52"/>
                <a:cs typeface="Arial" panose="020B0604020202020204" pitchFamily="34" charset="0"/>
              </a:rPr>
              <a:t>ПРОБЛЕМАТИКА</a:t>
            </a:r>
          </a:p>
        </p:txBody>
      </p:sp>
      <p:sp>
        <p:nvSpPr>
          <p:cNvPr id="11" name="TextBox 10"/>
          <p:cNvSpPr txBox="1"/>
          <p:nvPr/>
        </p:nvSpPr>
        <p:spPr>
          <a:xfrm>
            <a:off x="413280" y="1553965"/>
            <a:ext cx="6752009" cy="584775"/>
          </a:xfrm>
          <a:prstGeom prst="rect">
            <a:avLst/>
          </a:prstGeom>
          <a:noFill/>
        </p:spPr>
        <p:txBody>
          <a:bodyPr wrap="square" rtlCol="0">
            <a:spAutoFit/>
          </a:bodyPr>
          <a:lstStyle/>
          <a:p>
            <a:r>
              <a:rPr lang="ru-RU" sz="1600" b="1" dirty="0"/>
              <a:t>•  </a:t>
            </a:r>
            <a:r>
              <a:rPr lang="ru-RU" sz="1600" dirty="0">
                <a:latin typeface="Nunito" panose="020B0604020202020204" charset="-52"/>
              </a:rPr>
              <a:t>Низкая осведомленность граждан о Москве</a:t>
            </a:r>
          </a:p>
          <a:p>
            <a:r>
              <a:rPr lang="ru-RU" sz="1600" b="1" dirty="0"/>
              <a:t>•  </a:t>
            </a:r>
            <a:r>
              <a:rPr lang="ru-RU" sz="1600" dirty="0">
                <a:latin typeface="Nunito" panose="020B0604020202020204" charset="-52"/>
              </a:rPr>
              <a:t>Отсутствие комфортного интернет-пространства для зрителей</a:t>
            </a:r>
          </a:p>
        </p:txBody>
      </p:sp>
    </p:spTree>
    <p:extLst>
      <p:ext uri="{BB962C8B-B14F-4D97-AF65-F5344CB8AC3E}">
        <p14:creationId xmlns:p14="http://schemas.microsoft.com/office/powerpoint/2010/main" val="1728750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80" y="1067059"/>
            <a:ext cx="2204560"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9339" y="4639987"/>
            <a:ext cx="140761" cy="307777"/>
          </a:xfrm>
          <a:prstGeom prst="rect">
            <a:avLst/>
          </a:prstGeom>
          <a:noFill/>
        </p:spPr>
        <p:txBody>
          <a:bodyPr wrap="square" rtlCol="0">
            <a:spAutoFit/>
          </a:bodyPr>
          <a:lstStyle/>
          <a:p>
            <a:pPr algn="ctr"/>
            <a:r>
              <a:rPr lang="ru-RU" dirty="0">
                <a:latin typeface="Century Gothic" panose="020B0502020202020204" pitchFamily="34" charset="0"/>
                <a:cs typeface="Arial" panose="020B0604020202020204" pitchFamily="34" charset="0"/>
              </a:rPr>
              <a:t>3</a:t>
            </a: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2" y="1072444"/>
            <a:ext cx="2204558" cy="400110"/>
          </a:xfrm>
          <a:prstGeom prst="rect">
            <a:avLst/>
          </a:prstGeom>
          <a:noFill/>
        </p:spPr>
        <p:txBody>
          <a:bodyPr wrap="square" rtlCol="0" anchor="ctr">
            <a:spAutoFit/>
          </a:bodyPr>
          <a:lstStyle/>
          <a:p>
            <a:pPr algn="ctr"/>
            <a:r>
              <a:rPr lang="ru-RU" sz="2000" b="1" dirty="0">
                <a:solidFill>
                  <a:schemeClr val="bg1"/>
                </a:solidFill>
                <a:latin typeface="Nunito" panose="020B0604020202020204" charset="-52"/>
                <a:cs typeface="Arial" panose="020B0604020202020204" pitchFamily="34" charset="0"/>
              </a:rPr>
              <a:t>ЦЕЛЬ ПРОЕКТА</a:t>
            </a:r>
          </a:p>
        </p:txBody>
      </p:sp>
      <p:sp>
        <p:nvSpPr>
          <p:cNvPr id="11" name="TextBox 10"/>
          <p:cNvSpPr txBox="1"/>
          <p:nvPr/>
        </p:nvSpPr>
        <p:spPr>
          <a:xfrm>
            <a:off x="349339" y="1541481"/>
            <a:ext cx="4886337" cy="1077218"/>
          </a:xfrm>
          <a:prstGeom prst="rect">
            <a:avLst/>
          </a:prstGeom>
          <a:noFill/>
        </p:spPr>
        <p:txBody>
          <a:bodyPr wrap="square" rtlCol="0">
            <a:spAutoFit/>
          </a:bodyPr>
          <a:lstStyle/>
          <a:p>
            <a:r>
              <a:rPr lang="ru-RU" sz="1600" dirty="0">
                <a:latin typeface="Nunito" panose="020B0604020202020204" charset="-52"/>
              </a:rPr>
              <a:t>Создание комфортного интернет-пространства для зрителей, которое поможет им окунуться</a:t>
            </a:r>
          </a:p>
          <a:p>
            <a:r>
              <a:rPr lang="ru-RU" sz="1600" dirty="0">
                <a:latin typeface="Nunito" panose="020B0604020202020204" charset="-52"/>
              </a:rPr>
              <a:t>в увлекательный мир рассказов</a:t>
            </a:r>
          </a:p>
          <a:p>
            <a:r>
              <a:rPr lang="ru-RU" sz="1600" dirty="0">
                <a:latin typeface="Nunito" panose="020B0604020202020204" charset="-52"/>
              </a:rPr>
              <a:t>о примечательных местах Москвы</a:t>
            </a:r>
          </a:p>
        </p:txBody>
      </p:sp>
      <p:sp>
        <p:nvSpPr>
          <p:cNvPr id="2" name="Прямоугольник 1"/>
          <p:cNvSpPr/>
          <p:nvPr/>
        </p:nvSpPr>
        <p:spPr>
          <a:xfrm>
            <a:off x="6009884" y="885923"/>
            <a:ext cx="2458210" cy="3560666"/>
          </a:xfrm>
          <a:prstGeom prst="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050" name="Picture 2" descr="https://i.pinimg.com/564x/3f/73/dc/3f73dcef45a7a7cc367c75eb75ee3112.jpg"/>
          <p:cNvPicPr>
            <a:picLocks noChangeAspect="1" noChangeArrowheads="1"/>
          </p:cNvPicPr>
          <p:nvPr/>
        </p:nvPicPr>
        <p:blipFill rotWithShape="1">
          <a:blip r:embed="rId5">
            <a:extLst>
              <a:ext uri="{28A0092B-C50C-407E-A947-70E740481C1C}">
                <a14:useLocalDpi xmlns:a14="http://schemas.microsoft.com/office/drawing/2010/main" val="0"/>
              </a:ext>
            </a:extLst>
          </a:blip>
          <a:srcRect l="5090" t="2369" b="2800"/>
          <a:stretch/>
        </p:blipFill>
        <p:spPr bwMode="auto">
          <a:xfrm>
            <a:off x="5633332" y="1165708"/>
            <a:ext cx="2011954" cy="30301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6200000">
            <a:off x="6411958" y="2473494"/>
            <a:ext cx="3051434"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MOSCOW</a:t>
            </a:r>
            <a:endParaRPr lang="ru-RU" sz="3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53695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79" y="1067059"/>
            <a:ext cx="4173469"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9339" y="4639987"/>
            <a:ext cx="140761" cy="307777"/>
          </a:xfrm>
          <a:prstGeom prst="rect">
            <a:avLst/>
          </a:prstGeom>
          <a:noFill/>
        </p:spPr>
        <p:txBody>
          <a:bodyPr wrap="square" rtlCol="0">
            <a:spAutoFit/>
          </a:bodyPr>
          <a:lstStyle/>
          <a:p>
            <a:pPr algn="ctr"/>
            <a:r>
              <a:rPr lang="ru-RU" dirty="0">
                <a:latin typeface="Century Gothic" panose="020B0502020202020204" pitchFamily="34" charset="0"/>
                <a:cs typeface="Arial" panose="020B0604020202020204" pitchFamily="34" charset="0"/>
              </a:rPr>
              <a:t>4</a:t>
            </a: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2" y="1072444"/>
            <a:ext cx="4173466" cy="400110"/>
          </a:xfrm>
          <a:prstGeom prst="rect">
            <a:avLst/>
          </a:prstGeom>
          <a:noFill/>
        </p:spPr>
        <p:txBody>
          <a:bodyPr wrap="square" rtlCol="0" anchor="ctr">
            <a:spAutoFit/>
          </a:bodyPr>
          <a:lstStyle/>
          <a:p>
            <a:pPr algn="ctr"/>
            <a:r>
              <a:rPr lang="ru" sz="2000" b="1" dirty="0">
                <a:solidFill>
                  <a:schemeClr val="bg1"/>
                </a:solidFill>
                <a:latin typeface="Nunito"/>
                <a:ea typeface="Nunito"/>
                <a:cs typeface="Nunito"/>
                <a:sym typeface="Nunito"/>
              </a:rPr>
              <a:t>КЛЮЧЕВЫЕ ЗАДАЧИ ПРОЕКТА</a:t>
            </a:r>
            <a:endParaRPr lang="ru-RU" sz="2000" b="1" dirty="0">
              <a:solidFill>
                <a:schemeClr val="bg1"/>
              </a:solidFill>
              <a:latin typeface="Nunito" panose="020B0604020202020204" charset="-52"/>
              <a:cs typeface="Arial" panose="020B0604020202020204" pitchFamily="34" charset="0"/>
            </a:endParaRPr>
          </a:p>
        </p:txBody>
      </p:sp>
      <p:sp>
        <p:nvSpPr>
          <p:cNvPr id="11" name="TextBox 10"/>
          <p:cNvSpPr txBox="1"/>
          <p:nvPr/>
        </p:nvSpPr>
        <p:spPr>
          <a:xfrm>
            <a:off x="349339" y="1567898"/>
            <a:ext cx="7341945" cy="830997"/>
          </a:xfrm>
          <a:prstGeom prst="rect">
            <a:avLst/>
          </a:prstGeom>
          <a:noFill/>
        </p:spPr>
        <p:txBody>
          <a:bodyPr wrap="square" rtlCol="0">
            <a:spAutoFit/>
          </a:bodyPr>
          <a:lstStyle/>
          <a:p>
            <a:r>
              <a:rPr lang="ru-RU" sz="1600" b="1" dirty="0"/>
              <a:t>•   </a:t>
            </a:r>
            <a:r>
              <a:rPr lang="ru-RU" sz="1600" dirty="0">
                <a:latin typeface="Nunito" panose="020B0604020202020204" charset="-52"/>
              </a:rPr>
              <a:t>Продумать уникальный формат подачи информации</a:t>
            </a:r>
          </a:p>
          <a:p>
            <a:r>
              <a:rPr lang="ru-RU" sz="1600" b="1" dirty="0"/>
              <a:t>•   </a:t>
            </a:r>
            <a:r>
              <a:rPr lang="ru-RU" sz="1600" dirty="0">
                <a:latin typeface="Nunito" panose="020B0604020202020204" charset="-52"/>
              </a:rPr>
              <a:t>Актуализация и пополнение информационного фонда</a:t>
            </a:r>
          </a:p>
          <a:p>
            <a:r>
              <a:rPr lang="ru-RU" sz="1600" b="1" dirty="0"/>
              <a:t>•   </a:t>
            </a:r>
            <a:r>
              <a:rPr lang="ru-RU" sz="1600" dirty="0">
                <a:latin typeface="Nunito" panose="020B0604020202020204" charset="-52"/>
              </a:rPr>
              <a:t>Создание узнаваемого имиджа</a:t>
            </a:r>
          </a:p>
        </p:txBody>
      </p:sp>
      <p:grpSp>
        <p:nvGrpSpPr>
          <p:cNvPr id="27" name="Группа 26"/>
          <p:cNvGrpSpPr/>
          <p:nvPr/>
        </p:nvGrpSpPr>
        <p:grpSpPr>
          <a:xfrm>
            <a:off x="1943231" y="2528524"/>
            <a:ext cx="4855988" cy="1969751"/>
            <a:chOff x="1943231" y="2528524"/>
            <a:chExt cx="4855988" cy="1969751"/>
          </a:xfrm>
        </p:grpSpPr>
        <p:sp>
          <p:nvSpPr>
            <p:cNvPr id="6" name="Прямоугольник 5"/>
            <p:cNvSpPr/>
            <p:nvPr/>
          </p:nvSpPr>
          <p:spPr>
            <a:xfrm>
              <a:off x="2129943" y="2528524"/>
              <a:ext cx="4669276" cy="1969751"/>
            </a:xfrm>
            <a:prstGeom prst="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C3353D"/>
                </a:solidFill>
              </a:endParaRPr>
            </a:p>
          </p:txBody>
        </p:sp>
        <p:pic>
          <p:nvPicPr>
            <p:cNvPr id="19" name="Google Shape;156;p4"/>
            <p:cNvPicPr preferRelativeResize="0"/>
            <p:nvPr/>
          </p:nvPicPr>
          <p:blipFill rotWithShape="1">
            <a:blip r:embed="rId5"/>
            <a:srcRect/>
            <a:stretch/>
          </p:blipFill>
          <p:spPr>
            <a:xfrm>
              <a:off x="1943231" y="2661084"/>
              <a:ext cx="1539896" cy="831546"/>
            </a:xfrm>
            <a:prstGeom prst="rect">
              <a:avLst/>
            </a:prstGeom>
            <a:noFill/>
            <a:ln>
              <a:noFill/>
            </a:ln>
          </p:spPr>
        </p:pic>
        <p:grpSp>
          <p:nvGrpSpPr>
            <p:cNvPr id="23" name="Группа 22"/>
            <p:cNvGrpSpPr/>
            <p:nvPr/>
          </p:nvGrpSpPr>
          <p:grpSpPr>
            <a:xfrm>
              <a:off x="4923834" y="2662905"/>
              <a:ext cx="1505092" cy="1674518"/>
              <a:chOff x="5287179" y="2601063"/>
              <a:chExt cx="1615881" cy="1797778"/>
            </a:xfrm>
          </p:grpSpPr>
          <p:pic>
            <p:nvPicPr>
              <p:cNvPr id="21" name="Рисунок 20">
                <a:extLst>
                  <a:ext uri="{FF2B5EF4-FFF2-40B4-BE49-F238E27FC236}">
                    <a16:creationId xmlns:a16="http://schemas.microsoft.com/office/drawing/2014/main" id="{DF0660AB-510F-4FA1-9E50-C1A0D2798EA9}"/>
                  </a:ext>
                </a:extLst>
              </p:cNvPr>
              <p:cNvPicPr>
                <a:picLocks noChangeAspect="1"/>
              </p:cNvPicPr>
              <p:nvPr/>
            </p:nvPicPr>
            <p:blipFill>
              <a:blip r:embed="rId6"/>
              <a:srcRect/>
              <a:stretch/>
            </p:blipFill>
            <p:spPr>
              <a:xfrm>
                <a:off x="5351726" y="2601063"/>
                <a:ext cx="1551334" cy="892755"/>
              </a:xfrm>
              <a:prstGeom prst="rect">
                <a:avLst/>
              </a:prstGeom>
            </p:spPr>
          </p:pic>
          <p:pic>
            <p:nvPicPr>
              <p:cNvPr id="18" name="Google Shape;153;p4"/>
              <p:cNvPicPr preferRelativeResize="0"/>
              <p:nvPr/>
            </p:nvPicPr>
            <p:blipFill rotWithShape="1">
              <a:blip r:embed="rId7"/>
              <a:srcRect/>
              <a:stretch/>
            </p:blipFill>
            <p:spPr>
              <a:xfrm>
                <a:off x="5287179" y="3489908"/>
                <a:ext cx="1615880" cy="908933"/>
              </a:xfrm>
              <a:prstGeom prst="rect">
                <a:avLst/>
              </a:prstGeom>
              <a:noFill/>
              <a:ln>
                <a:noFill/>
              </a:ln>
            </p:spPr>
          </p:pic>
        </p:grpSp>
        <p:grpSp>
          <p:nvGrpSpPr>
            <p:cNvPr id="13" name="Группа 12"/>
            <p:cNvGrpSpPr/>
            <p:nvPr/>
          </p:nvGrpSpPr>
          <p:grpSpPr>
            <a:xfrm>
              <a:off x="3429594" y="2662904"/>
              <a:ext cx="1554361" cy="1678161"/>
              <a:chOff x="3397804" y="2529863"/>
              <a:chExt cx="1668777" cy="1801689"/>
            </a:xfrm>
          </p:grpSpPr>
          <p:pic>
            <p:nvPicPr>
              <p:cNvPr id="20" name="Google Shape;157;p4"/>
              <p:cNvPicPr preferRelativeResize="0"/>
              <p:nvPr/>
            </p:nvPicPr>
            <p:blipFill rotWithShape="1">
              <a:blip r:embed="rId8"/>
              <a:srcRect/>
              <a:stretch/>
            </p:blipFill>
            <p:spPr>
              <a:xfrm>
                <a:off x="3436799" y="2529863"/>
                <a:ext cx="1629782" cy="892755"/>
              </a:xfrm>
              <a:prstGeom prst="rect">
                <a:avLst/>
              </a:prstGeom>
              <a:noFill/>
              <a:ln>
                <a:noFill/>
              </a:ln>
            </p:spPr>
          </p:pic>
          <p:pic>
            <p:nvPicPr>
              <p:cNvPr id="22" name="Рисунок 21">
                <a:extLst>
                  <a:ext uri="{FF2B5EF4-FFF2-40B4-BE49-F238E27FC236}">
                    <a16:creationId xmlns:a16="http://schemas.microsoft.com/office/drawing/2014/main" id="{A498F6C9-9558-48D7-81CE-1AE00830C727}"/>
                  </a:ext>
                </a:extLst>
              </p:cNvPr>
              <p:cNvPicPr>
                <a:picLocks noChangeAspect="1"/>
              </p:cNvPicPr>
              <p:nvPr/>
            </p:nvPicPr>
            <p:blipFill>
              <a:blip r:embed="rId9"/>
              <a:srcRect/>
              <a:stretch/>
            </p:blipFill>
            <p:spPr>
              <a:xfrm>
                <a:off x="3397804" y="3422620"/>
                <a:ext cx="1668777" cy="908932"/>
              </a:xfrm>
              <a:prstGeom prst="rect">
                <a:avLst/>
              </a:prstGeom>
            </p:spPr>
          </p:pic>
        </p:grpSp>
        <p:pic>
          <p:nvPicPr>
            <p:cNvPr id="5122" name="Picture 2" descr="Если вместо картинки вы видите этот текст, значит по какой-то причине загрузка данной картинки в браузер была запрещена, но это не проблема, чаще всего ее все равно можно сохранить. Чтобы сделать это либо (1) просто кликните здесь (тогда картинка откроется в новом окне, перейдите в него, потом в меню браузера &quot;Файл&quot; → &quot;Сохранить как...&quot;), либо (2) наведите указатель мыши на нужный размер картинки слева (например, &quot;1280 x 720&quot;), нажмите правую кнопку мыши и выберите опцию &quot;Сохранить объект как...&quot; (в разных браузерах эта опция может называться немного по разному.)"/>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3231" y="3490809"/>
              <a:ext cx="1518041" cy="8538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8765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79" y="1067059"/>
            <a:ext cx="2139421"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9339" y="4639987"/>
            <a:ext cx="140761" cy="307777"/>
          </a:xfrm>
          <a:prstGeom prst="rect">
            <a:avLst/>
          </a:prstGeom>
          <a:noFill/>
        </p:spPr>
        <p:txBody>
          <a:bodyPr wrap="square" rtlCol="0">
            <a:spAutoFit/>
          </a:bodyPr>
          <a:lstStyle/>
          <a:p>
            <a:pPr algn="ctr"/>
            <a:r>
              <a:rPr lang="ru-RU" dirty="0">
                <a:latin typeface="Century Gothic" panose="020B0502020202020204" pitchFamily="34" charset="0"/>
                <a:cs typeface="Arial" panose="020B0604020202020204" pitchFamily="34" charset="0"/>
              </a:rPr>
              <a:t>5</a:t>
            </a: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2" y="1072444"/>
            <a:ext cx="2139418" cy="400110"/>
          </a:xfrm>
          <a:prstGeom prst="rect">
            <a:avLst/>
          </a:prstGeom>
          <a:noFill/>
        </p:spPr>
        <p:txBody>
          <a:bodyPr wrap="square" rtlCol="0" anchor="ctr">
            <a:spAutoFit/>
          </a:bodyPr>
          <a:lstStyle/>
          <a:p>
            <a:pPr algn="ctr"/>
            <a:r>
              <a:rPr lang="ru" sz="2000" b="1" dirty="0">
                <a:solidFill>
                  <a:schemeClr val="bg1"/>
                </a:solidFill>
                <a:latin typeface="Nunito"/>
                <a:ea typeface="Nunito"/>
                <a:cs typeface="Nunito"/>
                <a:sym typeface="Nunito"/>
              </a:rPr>
              <a:t>НАШИ РУБРКИ</a:t>
            </a:r>
            <a:endParaRPr lang="ru-RU" sz="2000" b="1" dirty="0">
              <a:solidFill>
                <a:schemeClr val="bg1"/>
              </a:solidFill>
              <a:latin typeface="Nunito" panose="020B0604020202020204" charset="-52"/>
              <a:cs typeface="Arial" panose="020B0604020202020204" pitchFamily="34" charset="0"/>
            </a:endParaRPr>
          </a:p>
        </p:txBody>
      </p:sp>
      <p:sp>
        <p:nvSpPr>
          <p:cNvPr id="11" name="TextBox 10"/>
          <p:cNvSpPr txBox="1"/>
          <p:nvPr/>
        </p:nvSpPr>
        <p:spPr>
          <a:xfrm>
            <a:off x="349339" y="1567898"/>
            <a:ext cx="3022511" cy="1600438"/>
          </a:xfrm>
          <a:prstGeom prst="rect">
            <a:avLst/>
          </a:prstGeom>
          <a:noFill/>
        </p:spPr>
        <p:txBody>
          <a:bodyPr wrap="square" rtlCol="0">
            <a:spAutoFit/>
          </a:bodyPr>
          <a:lstStyle/>
          <a:p>
            <a:r>
              <a:rPr lang="ru-RU" sz="1600" b="1" dirty="0"/>
              <a:t>•  </a:t>
            </a:r>
            <a:r>
              <a:rPr lang="ru-RU" sz="1600" dirty="0">
                <a:latin typeface="Nunito" panose="020B0604020202020204" charset="-52"/>
              </a:rPr>
              <a:t>Монополия</a:t>
            </a:r>
          </a:p>
          <a:p>
            <a:r>
              <a:rPr lang="ru-RU" sz="1600" b="1" dirty="0"/>
              <a:t>•  </a:t>
            </a:r>
            <a:r>
              <a:rPr lang="ru-RU" sz="1600" dirty="0">
                <a:latin typeface="Nunito" panose="020B0604020202020204" charset="-52"/>
              </a:rPr>
              <a:t>Маршруты прогулок</a:t>
            </a:r>
          </a:p>
          <a:p>
            <a:r>
              <a:rPr lang="ru-RU" sz="1600" b="1" dirty="0"/>
              <a:t>•  </a:t>
            </a:r>
            <a:r>
              <a:rPr lang="ru-RU" sz="1600" dirty="0">
                <a:latin typeface="Nunito" panose="020B0604020202020204" charset="-52"/>
              </a:rPr>
              <a:t>Самое-самое</a:t>
            </a:r>
          </a:p>
          <a:p>
            <a:r>
              <a:rPr lang="ru-RU" sz="1600" b="1" dirty="0"/>
              <a:t>•  </a:t>
            </a:r>
            <a:r>
              <a:rPr lang="ru-RU" sz="1600" dirty="0">
                <a:latin typeface="Nunito" panose="020B0604020202020204" charset="-52"/>
              </a:rPr>
              <a:t>Мистические места Москвы</a:t>
            </a:r>
          </a:p>
          <a:p>
            <a:r>
              <a:rPr lang="ru-RU" sz="1600" b="1" dirty="0"/>
              <a:t>•</a:t>
            </a:r>
            <a:r>
              <a:rPr lang="ru-RU" sz="1600" b="1" dirty="0">
                <a:latin typeface="Nunito" panose="020B0604020202020204" charset="-52"/>
              </a:rPr>
              <a:t> </a:t>
            </a:r>
            <a:r>
              <a:rPr lang="en-US" sz="1600" b="1" dirty="0">
                <a:latin typeface="Nunito" panose="020B0604020202020204" charset="-52"/>
              </a:rPr>
              <a:t> </a:t>
            </a:r>
            <a:r>
              <a:rPr lang="ru-RU" sz="1600" b="0" i="0" dirty="0">
                <a:solidFill>
                  <a:srgbClr val="000000"/>
                </a:solidFill>
                <a:effectLst/>
                <a:latin typeface="Nunito" pitchFamily="2" charset="-52"/>
                <a:ea typeface="Arial" panose="020B0604020202020204" pitchFamily="34" charset="0"/>
                <a:cs typeface="Arial" panose="020B0604020202020204" pitchFamily="34" charset="0"/>
              </a:rPr>
              <a:t>Московский Политех</a:t>
            </a:r>
            <a:endParaRPr lang="ru-RU" dirty="0">
              <a:latin typeface="Nunito" panose="020B0604020202020204" charset="-52"/>
            </a:endParaRPr>
          </a:p>
          <a:p>
            <a:endParaRPr lang="ru-RU" sz="1600" dirty="0">
              <a:latin typeface="Nunito" panose="020B0604020202020204" charset="-52"/>
            </a:endParaRPr>
          </a:p>
        </p:txBody>
      </p:sp>
      <p:grpSp>
        <p:nvGrpSpPr>
          <p:cNvPr id="9" name="Группа 8"/>
          <p:cNvGrpSpPr/>
          <p:nvPr/>
        </p:nvGrpSpPr>
        <p:grpSpPr>
          <a:xfrm>
            <a:off x="5769711" y="828274"/>
            <a:ext cx="2506570" cy="3675964"/>
            <a:chOff x="4962379" y="828274"/>
            <a:chExt cx="2506570" cy="3675964"/>
          </a:xfrm>
        </p:grpSpPr>
        <p:sp>
          <p:nvSpPr>
            <p:cNvPr id="2" name="Прямоугольник 1"/>
            <p:cNvSpPr/>
            <p:nvPr/>
          </p:nvSpPr>
          <p:spPr>
            <a:xfrm>
              <a:off x="5325834" y="828274"/>
              <a:ext cx="2143115" cy="3675964"/>
            </a:xfrm>
            <a:prstGeom prst="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5" name="Группа 4"/>
            <p:cNvGrpSpPr/>
            <p:nvPr/>
          </p:nvGrpSpPr>
          <p:grpSpPr>
            <a:xfrm>
              <a:off x="4962379" y="983703"/>
              <a:ext cx="1966822" cy="3365107"/>
              <a:chOff x="4852120" y="1313200"/>
              <a:chExt cx="1742112" cy="2980642"/>
            </a:xfrm>
          </p:grpSpPr>
          <p:pic>
            <p:nvPicPr>
              <p:cNvPr id="4098" name="Picture 2"/>
              <p:cNvPicPr>
                <a:picLocks noChangeAspect="1" noChangeArrowheads="1"/>
              </p:cNvPicPr>
              <p:nvPr/>
            </p:nvPicPr>
            <p:blipFill>
              <a:blip r:embed="rId5"/>
              <a:srcRect/>
              <a:stretch/>
            </p:blipFill>
            <p:spPr bwMode="auto">
              <a:xfrm>
                <a:off x="4852120" y="1313200"/>
                <a:ext cx="1742112" cy="10003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6"/>
              <a:srcRect/>
              <a:stretch/>
            </p:blipFill>
            <p:spPr bwMode="auto">
              <a:xfrm>
                <a:off x="4852120" y="3293490"/>
                <a:ext cx="1742112" cy="1000352"/>
              </a:xfrm>
              <a:prstGeom prst="rect">
                <a:avLst/>
              </a:prstGeom>
              <a:noFill/>
              <a:extLst>
                <a:ext uri="{909E8E84-426E-40DD-AFC4-6F175D3DCCD1}">
                  <a14:hiddenFill xmlns:a14="http://schemas.microsoft.com/office/drawing/2010/main">
                    <a:solidFill>
                      <a:srgbClr val="FFFFFF"/>
                    </a:solidFill>
                  </a14:hiddenFill>
                </a:ext>
              </a:extLst>
            </p:spPr>
          </p:pic>
          <p:pic>
            <p:nvPicPr>
              <p:cNvPr id="27" name="Google Shape;152;p4"/>
              <p:cNvPicPr preferRelativeResize="0"/>
              <p:nvPr/>
            </p:nvPicPr>
            <p:blipFill rotWithShape="1">
              <a:blip r:embed="rId7"/>
              <a:srcRect/>
              <a:stretch/>
            </p:blipFill>
            <p:spPr>
              <a:xfrm>
                <a:off x="4852120" y="2313553"/>
                <a:ext cx="1742112" cy="979938"/>
              </a:xfrm>
              <a:prstGeom prst="rect">
                <a:avLst/>
              </a:prstGeom>
              <a:noFill/>
              <a:ln>
                <a:noFill/>
              </a:ln>
            </p:spPr>
          </p:pic>
        </p:grpSp>
      </p:grpSp>
    </p:spTree>
    <p:extLst>
      <p:ext uri="{BB962C8B-B14F-4D97-AF65-F5344CB8AC3E}">
        <p14:creationId xmlns:p14="http://schemas.microsoft.com/office/powerpoint/2010/main" val="4230166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79" y="1067059"/>
            <a:ext cx="1852491"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9339" y="4639987"/>
            <a:ext cx="140761" cy="307777"/>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6</a:t>
            </a:r>
            <a:endParaRPr lang="ru-RU" dirty="0">
              <a:latin typeface="Century Gothic" panose="020B0502020202020204" pitchFamily="34" charset="0"/>
              <a:cs typeface="Arial" panose="020B0604020202020204" pitchFamily="34"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2" y="1072444"/>
            <a:ext cx="1852488" cy="400110"/>
          </a:xfrm>
          <a:prstGeom prst="rect">
            <a:avLst/>
          </a:prstGeom>
          <a:noFill/>
        </p:spPr>
        <p:txBody>
          <a:bodyPr wrap="square" rtlCol="0" anchor="ctr">
            <a:spAutoFit/>
          </a:bodyPr>
          <a:lstStyle/>
          <a:p>
            <a:pPr algn="ctr"/>
            <a:r>
              <a:rPr lang="ru" sz="2000" b="1" dirty="0">
                <a:solidFill>
                  <a:schemeClr val="bg1"/>
                </a:solidFill>
                <a:latin typeface="Nunito"/>
                <a:ea typeface="Nunito"/>
                <a:cs typeface="Nunito"/>
                <a:sym typeface="Nunito"/>
              </a:rPr>
              <a:t>НАШИ </a:t>
            </a:r>
            <a:r>
              <a:rPr lang="en-US" sz="2000" b="1" dirty="0">
                <a:solidFill>
                  <a:schemeClr val="bg1"/>
                </a:solidFill>
                <a:latin typeface="Nunito"/>
                <a:ea typeface="Nunito"/>
                <a:cs typeface="Nunito"/>
                <a:sym typeface="Nunito"/>
              </a:rPr>
              <a:t>X</a:t>
            </a:r>
            <a:r>
              <a:rPr lang="ru" sz="2000" b="1" dirty="0">
                <a:solidFill>
                  <a:schemeClr val="bg1"/>
                </a:solidFill>
                <a:latin typeface="Nunito"/>
                <a:ea typeface="Nunito"/>
                <a:cs typeface="Nunito"/>
                <a:sym typeface="Nunito"/>
              </a:rPr>
              <a:t>ИТЫ</a:t>
            </a:r>
            <a:endParaRPr lang="ru-RU" sz="2000" b="1" dirty="0">
              <a:solidFill>
                <a:schemeClr val="bg1"/>
              </a:solidFill>
              <a:latin typeface="Nunito" panose="020B0604020202020204" charset="-52"/>
              <a:cs typeface="Arial" panose="020B0604020202020204" pitchFamily="34" charset="0"/>
            </a:endParaRPr>
          </a:p>
        </p:txBody>
      </p:sp>
      <p:grpSp>
        <p:nvGrpSpPr>
          <p:cNvPr id="17" name="Группа 16">
            <a:extLst>
              <a:ext uri="{FF2B5EF4-FFF2-40B4-BE49-F238E27FC236}">
                <a16:creationId xmlns:a16="http://schemas.microsoft.com/office/drawing/2014/main" id="{50779E80-866E-45D6-9D53-2A0772B27ACD}"/>
              </a:ext>
            </a:extLst>
          </p:cNvPr>
          <p:cNvGrpSpPr/>
          <p:nvPr/>
        </p:nvGrpSpPr>
        <p:grpSpPr>
          <a:xfrm>
            <a:off x="1339524" y="1790906"/>
            <a:ext cx="6396290" cy="2424588"/>
            <a:chOff x="1133896" y="1461837"/>
            <a:chExt cx="6396290" cy="2424588"/>
          </a:xfrm>
        </p:grpSpPr>
        <p:pic>
          <p:nvPicPr>
            <p:cNvPr id="18" name="Рисунок 17">
              <a:extLst>
                <a:ext uri="{FF2B5EF4-FFF2-40B4-BE49-F238E27FC236}">
                  <a16:creationId xmlns:a16="http://schemas.microsoft.com/office/drawing/2014/main" id="{C66D029E-8026-4A50-B3B9-6A72DAB11659}"/>
                </a:ext>
              </a:extLst>
            </p:cNvPr>
            <p:cNvPicPr>
              <a:picLocks noChangeAspect="1"/>
            </p:cNvPicPr>
            <p:nvPr/>
          </p:nvPicPr>
          <p:blipFill>
            <a:blip r:embed="rId5"/>
            <a:srcRect/>
            <a:stretch/>
          </p:blipFill>
          <p:spPr>
            <a:xfrm>
              <a:off x="1133896" y="1554138"/>
              <a:ext cx="3010320" cy="2239984"/>
            </a:xfrm>
            <a:prstGeom prst="rect">
              <a:avLst/>
            </a:prstGeom>
          </p:spPr>
        </p:pic>
        <p:pic>
          <p:nvPicPr>
            <p:cNvPr id="19" name="Рисунок 18">
              <a:extLst>
                <a:ext uri="{FF2B5EF4-FFF2-40B4-BE49-F238E27FC236}">
                  <a16:creationId xmlns:a16="http://schemas.microsoft.com/office/drawing/2014/main" id="{B23D0D5F-FA15-4C2C-9426-A2B765E4A33C}"/>
                </a:ext>
              </a:extLst>
            </p:cNvPr>
            <p:cNvPicPr>
              <a:picLocks noChangeAspect="1"/>
            </p:cNvPicPr>
            <p:nvPr/>
          </p:nvPicPr>
          <p:blipFill>
            <a:blip r:embed="rId6"/>
            <a:srcRect/>
            <a:stretch/>
          </p:blipFill>
          <p:spPr>
            <a:xfrm>
              <a:off x="4633660" y="1461837"/>
              <a:ext cx="2896526" cy="2424588"/>
            </a:xfrm>
            <a:prstGeom prst="rect">
              <a:avLst/>
            </a:prstGeom>
          </p:spPr>
        </p:pic>
      </p:grpSp>
    </p:spTree>
    <p:extLst>
      <p:ext uri="{BB962C8B-B14F-4D97-AF65-F5344CB8AC3E}">
        <p14:creationId xmlns:p14="http://schemas.microsoft.com/office/powerpoint/2010/main" val="3813442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79" y="1067059"/>
            <a:ext cx="1852491"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9339" y="4639987"/>
            <a:ext cx="140761" cy="307777"/>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7</a:t>
            </a:r>
            <a:endParaRPr lang="ru-RU" dirty="0">
              <a:latin typeface="Century Gothic" panose="020B0502020202020204" pitchFamily="34" charset="0"/>
              <a:cs typeface="Arial" panose="020B0604020202020204" pitchFamily="34"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2" y="1072444"/>
            <a:ext cx="1852488" cy="400110"/>
          </a:xfrm>
          <a:prstGeom prst="rect">
            <a:avLst/>
          </a:prstGeom>
          <a:noFill/>
        </p:spPr>
        <p:txBody>
          <a:bodyPr wrap="square" rtlCol="0" anchor="ctr">
            <a:spAutoFit/>
          </a:bodyPr>
          <a:lstStyle/>
          <a:p>
            <a:pPr algn="ctr"/>
            <a:r>
              <a:rPr lang="ru" sz="2000" b="1" dirty="0">
                <a:solidFill>
                  <a:schemeClr val="bg1"/>
                </a:solidFill>
                <a:latin typeface="Nunito"/>
                <a:ea typeface="Nunito"/>
                <a:cs typeface="Nunito"/>
                <a:sym typeface="Nunito"/>
              </a:rPr>
              <a:t>НАШИ </a:t>
            </a:r>
            <a:r>
              <a:rPr lang="en-US" sz="2000" b="1" dirty="0">
                <a:solidFill>
                  <a:schemeClr val="bg1"/>
                </a:solidFill>
                <a:latin typeface="Nunito"/>
                <a:ea typeface="Nunito"/>
                <a:cs typeface="Nunito"/>
                <a:sym typeface="Nunito"/>
              </a:rPr>
              <a:t>X</a:t>
            </a:r>
            <a:r>
              <a:rPr lang="ru" sz="2000" b="1" dirty="0">
                <a:solidFill>
                  <a:schemeClr val="bg1"/>
                </a:solidFill>
                <a:latin typeface="Nunito"/>
                <a:ea typeface="Nunito"/>
                <a:cs typeface="Nunito"/>
                <a:sym typeface="Nunito"/>
              </a:rPr>
              <a:t>ИТЫ</a:t>
            </a:r>
            <a:endParaRPr lang="ru-RU" sz="2000" b="1" dirty="0">
              <a:solidFill>
                <a:schemeClr val="bg1"/>
              </a:solidFill>
              <a:latin typeface="Nunito" panose="020B0604020202020204" charset="-52"/>
              <a:cs typeface="Arial" panose="020B0604020202020204" pitchFamily="34" charset="0"/>
            </a:endParaRPr>
          </a:p>
        </p:txBody>
      </p:sp>
      <p:grpSp>
        <p:nvGrpSpPr>
          <p:cNvPr id="13" name="Группа 12">
            <a:extLst>
              <a:ext uri="{FF2B5EF4-FFF2-40B4-BE49-F238E27FC236}">
                <a16:creationId xmlns:a16="http://schemas.microsoft.com/office/drawing/2014/main" id="{7107D109-CEA3-49FF-9493-4C3D9E8E16EB}"/>
              </a:ext>
            </a:extLst>
          </p:cNvPr>
          <p:cNvGrpSpPr/>
          <p:nvPr/>
        </p:nvGrpSpPr>
        <p:grpSpPr>
          <a:xfrm>
            <a:off x="2598338" y="1112770"/>
            <a:ext cx="5454992" cy="3304682"/>
            <a:chOff x="364729" y="1245699"/>
            <a:chExt cx="5454992" cy="3304682"/>
          </a:xfrm>
        </p:grpSpPr>
        <p:pic>
          <p:nvPicPr>
            <p:cNvPr id="16" name="Рисунок 15">
              <a:extLst>
                <a:ext uri="{FF2B5EF4-FFF2-40B4-BE49-F238E27FC236}">
                  <a16:creationId xmlns:a16="http://schemas.microsoft.com/office/drawing/2014/main" id="{7F0A5E65-40EF-4F8E-AD3D-34E66BF94FD6}"/>
                </a:ext>
              </a:extLst>
            </p:cNvPr>
            <p:cNvPicPr>
              <a:picLocks noChangeAspect="1"/>
            </p:cNvPicPr>
            <p:nvPr/>
          </p:nvPicPr>
          <p:blipFill>
            <a:blip r:embed="rId5"/>
            <a:srcRect/>
            <a:stretch/>
          </p:blipFill>
          <p:spPr>
            <a:xfrm>
              <a:off x="364729" y="1256731"/>
              <a:ext cx="1583579" cy="3214592"/>
            </a:xfrm>
            <a:prstGeom prst="rect">
              <a:avLst/>
            </a:prstGeom>
          </p:spPr>
        </p:pic>
        <p:pic>
          <p:nvPicPr>
            <p:cNvPr id="20" name="Рисунок 19">
              <a:extLst>
                <a:ext uri="{FF2B5EF4-FFF2-40B4-BE49-F238E27FC236}">
                  <a16:creationId xmlns:a16="http://schemas.microsoft.com/office/drawing/2014/main" id="{8F34ED40-2214-4F40-ADD1-C504F2DE8151}"/>
                </a:ext>
              </a:extLst>
            </p:cNvPr>
            <p:cNvPicPr>
              <a:picLocks noChangeAspect="1"/>
            </p:cNvPicPr>
            <p:nvPr/>
          </p:nvPicPr>
          <p:blipFill>
            <a:blip r:embed="rId6"/>
            <a:srcRect/>
            <a:stretch/>
          </p:blipFill>
          <p:spPr>
            <a:xfrm>
              <a:off x="2282727" y="1253864"/>
              <a:ext cx="1599109" cy="3220325"/>
            </a:xfrm>
            <a:prstGeom prst="rect">
              <a:avLst/>
            </a:prstGeom>
          </p:spPr>
        </p:pic>
        <p:pic>
          <p:nvPicPr>
            <p:cNvPr id="21" name="Рисунок 20">
              <a:extLst>
                <a:ext uri="{FF2B5EF4-FFF2-40B4-BE49-F238E27FC236}">
                  <a16:creationId xmlns:a16="http://schemas.microsoft.com/office/drawing/2014/main" id="{44AB1FB2-522E-404F-B684-E3312344E3F8}"/>
                </a:ext>
              </a:extLst>
            </p:cNvPr>
            <p:cNvPicPr>
              <a:picLocks noChangeAspect="1"/>
            </p:cNvPicPr>
            <p:nvPr/>
          </p:nvPicPr>
          <p:blipFill rotWithShape="1">
            <a:blip r:embed="rId7"/>
            <a:srcRect l="1311"/>
            <a:stretch/>
          </p:blipFill>
          <p:spPr>
            <a:xfrm>
              <a:off x="4236142" y="1245699"/>
              <a:ext cx="1583579" cy="3304682"/>
            </a:xfrm>
            <a:prstGeom prst="rect">
              <a:avLst/>
            </a:prstGeom>
          </p:spPr>
        </p:pic>
      </p:grpSp>
    </p:spTree>
    <p:extLst>
      <p:ext uri="{BB962C8B-B14F-4D97-AF65-F5344CB8AC3E}">
        <p14:creationId xmlns:p14="http://schemas.microsoft.com/office/powerpoint/2010/main" val="71546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79" y="1067059"/>
            <a:ext cx="6408307"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4">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9339" y="4639987"/>
            <a:ext cx="140761" cy="307777"/>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8</a:t>
            </a:r>
            <a:endParaRPr lang="ru-RU" dirty="0">
              <a:latin typeface="Century Gothic" panose="020B0502020202020204" pitchFamily="34" charset="0"/>
              <a:cs typeface="Arial" panose="020B0604020202020204" pitchFamily="34" charset="0"/>
            </a:endParaRP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2" y="1072444"/>
            <a:ext cx="6408304" cy="400110"/>
          </a:xfrm>
          <a:prstGeom prst="rect">
            <a:avLst/>
          </a:prstGeom>
          <a:noFill/>
        </p:spPr>
        <p:txBody>
          <a:bodyPr wrap="square" rtlCol="0" anchor="ctr">
            <a:spAutoFit/>
          </a:bodyPr>
          <a:lstStyle/>
          <a:p>
            <a:pPr algn="ctr"/>
            <a:r>
              <a:rPr lang="ru" sz="2000" b="1" dirty="0">
                <a:solidFill>
                  <a:schemeClr val="bg1"/>
                </a:solidFill>
                <a:latin typeface="Nunito"/>
                <a:ea typeface="Nunito"/>
                <a:cs typeface="Nunito"/>
                <a:sym typeface="Nunito"/>
              </a:rPr>
              <a:t>ПРОМЕЖУТОЧНЫЙ ПРОДУКТОВЫЙ РЕЗУЛЬТАТ</a:t>
            </a:r>
            <a:endParaRPr lang="ru-RU" sz="2000" b="1" dirty="0">
              <a:solidFill>
                <a:schemeClr val="bg1"/>
              </a:solidFill>
              <a:latin typeface="Nunito" panose="020B0604020202020204" charset="-52"/>
              <a:cs typeface="Arial" panose="020B0604020202020204" pitchFamily="34" charset="0"/>
            </a:endParaRPr>
          </a:p>
        </p:txBody>
      </p:sp>
      <p:sp>
        <p:nvSpPr>
          <p:cNvPr id="17" name="TextBox 16"/>
          <p:cNvSpPr txBox="1"/>
          <p:nvPr/>
        </p:nvSpPr>
        <p:spPr>
          <a:xfrm>
            <a:off x="349339" y="1567898"/>
            <a:ext cx="3022511" cy="830997"/>
          </a:xfrm>
          <a:prstGeom prst="rect">
            <a:avLst/>
          </a:prstGeom>
          <a:noFill/>
        </p:spPr>
        <p:txBody>
          <a:bodyPr wrap="square" rtlCol="0">
            <a:spAutoFit/>
          </a:bodyPr>
          <a:lstStyle/>
          <a:p>
            <a:r>
              <a:rPr lang="ru-RU" sz="1600" dirty="0">
                <a:latin typeface="Nunito" panose="020B0604020202020204" charset="-52"/>
              </a:rPr>
              <a:t>Расширение на новые площадки, такие как: Telegram, </a:t>
            </a:r>
            <a:r>
              <a:rPr lang="ru-RU" sz="1600" dirty="0" err="1">
                <a:latin typeface="Nunito" panose="020B0604020202020204" charset="-52"/>
              </a:rPr>
              <a:t>TikTok</a:t>
            </a:r>
            <a:endParaRPr lang="ru-RU" sz="1600" dirty="0">
              <a:latin typeface="Nunito" panose="020B0604020202020204" charset="-52"/>
            </a:endParaRPr>
          </a:p>
        </p:txBody>
      </p:sp>
      <p:pic>
        <p:nvPicPr>
          <p:cNvPr id="18" name="Google Shape;166;p5"/>
          <p:cNvPicPr preferRelativeResize="0"/>
          <p:nvPr/>
        </p:nvPicPr>
        <p:blipFill rotWithShape="1">
          <a:blip r:embed="rId6">
            <a:alphaModFix/>
          </a:blip>
          <a:srcRect/>
          <a:stretch/>
        </p:blipFill>
        <p:spPr>
          <a:xfrm>
            <a:off x="590389" y="3040451"/>
            <a:ext cx="1060854" cy="1060854"/>
          </a:xfrm>
          <a:prstGeom prst="rect">
            <a:avLst/>
          </a:prstGeom>
          <a:noFill/>
          <a:ln>
            <a:noFill/>
          </a:ln>
        </p:spPr>
      </p:pic>
      <p:sp>
        <p:nvSpPr>
          <p:cNvPr id="19" name="Google Shape;167;p5"/>
          <p:cNvSpPr txBox="1"/>
          <p:nvPr/>
        </p:nvSpPr>
        <p:spPr>
          <a:xfrm>
            <a:off x="545566" y="4059267"/>
            <a:ext cx="1150500" cy="36930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ru" sz="1200" b="0" i="0" u="none" strike="noStrike" cap="none" dirty="0">
                <a:solidFill>
                  <a:srgbClr val="000000"/>
                </a:solidFill>
                <a:latin typeface="Nunito"/>
                <a:ea typeface="Nunito"/>
                <a:cs typeface="Nunito"/>
                <a:sym typeface="Nunito"/>
              </a:rPr>
              <a:t>Telegram</a:t>
            </a:r>
            <a:endParaRPr sz="1200" b="0" i="0" u="none" strike="noStrike" cap="none" dirty="0">
              <a:solidFill>
                <a:srgbClr val="000000"/>
              </a:solidFill>
              <a:latin typeface="Nunito"/>
              <a:ea typeface="Nunito"/>
              <a:cs typeface="Nunito"/>
              <a:sym typeface="Nunito"/>
            </a:endParaRPr>
          </a:p>
        </p:txBody>
      </p:sp>
      <p:pic>
        <p:nvPicPr>
          <p:cNvPr id="22" name="Google Shape;168;p5">
            <a:extLst>
              <a:ext uri="{FF2B5EF4-FFF2-40B4-BE49-F238E27FC236}">
                <a16:creationId xmlns:a16="http://schemas.microsoft.com/office/drawing/2014/main" id="{1ACC937A-D1D6-4169-AC68-D3B9EE8B663C}"/>
              </a:ext>
            </a:extLst>
          </p:cNvPr>
          <p:cNvPicPr preferRelativeResize="0"/>
          <p:nvPr/>
        </p:nvPicPr>
        <p:blipFill rotWithShape="1">
          <a:blip r:embed="rId7">
            <a:alphaModFix/>
          </a:blip>
          <a:srcRect/>
          <a:stretch/>
        </p:blipFill>
        <p:spPr>
          <a:xfrm>
            <a:off x="1991762" y="3040451"/>
            <a:ext cx="1060854" cy="1060854"/>
          </a:xfrm>
          <a:prstGeom prst="rect">
            <a:avLst/>
          </a:prstGeom>
          <a:noFill/>
          <a:ln>
            <a:noFill/>
          </a:ln>
        </p:spPr>
      </p:pic>
      <p:sp>
        <p:nvSpPr>
          <p:cNvPr id="24" name="Google Shape;167;p5"/>
          <p:cNvSpPr txBox="1"/>
          <p:nvPr/>
        </p:nvSpPr>
        <p:spPr>
          <a:xfrm>
            <a:off x="1946939" y="4057270"/>
            <a:ext cx="1150500" cy="369302"/>
          </a:xfrm>
          <a:prstGeom prst="rect">
            <a:avLst/>
          </a:prstGeom>
          <a:noFill/>
          <a:ln>
            <a:noFill/>
          </a:ln>
        </p:spPr>
        <p:txBody>
          <a:bodyPr spcFirstLastPara="1" wrap="square" lIns="91425" tIns="91425" rIns="91425" bIns="91425" anchor="t" anchorCtr="0">
            <a:spAutoFit/>
          </a:bodyPr>
          <a:lstStyle/>
          <a:p>
            <a:pPr lvl="0" algn="ctr">
              <a:buSzPts val="1400"/>
            </a:pPr>
            <a:r>
              <a:rPr lang="en-US" sz="1200" dirty="0" err="1">
                <a:latin typeface="Nunito"/>
                <a:ea typeface="Nunito"/>
                <a:cs typeface="Nunito"/>
                <a:sym typeface="Nunito"/>
              </a:rPr>
              <a:t>TikTok</a:t>
            </a:r>
            <a:endParaRPr lang="en-US" sz="1200" dirty="0">
              <a:latin typeface="Nunito"/>
              <a:ea typeface="Nunito"/>
              <a:cs typeface="Nunito"/>
              <a:sym typeface="Nunito"/>
            </a:endParaRPr>
          </a:p>
        </p:txBody>
      </p:sp>
      <p:grpSp>
        <p:nvGrpSpPr>
          <p:cNvPr id="12" name="Группа 11">
            <a:extLst>
              <a:ext uri="{FF2B5EF4-FFF2-40B4-BE49-F238E27FC236}">
                <a16:creationId xmlns:a16="http://schemas.microsoft.com/office/drawing/2014/main" id="{DA200C05-381A-4411-ADF6-3F94C822BCB5}"/>
              </a:ext>
            </a:extLst>
          </p:cNvPr>
          <p:cNvGrpSpPr/>
          <p:nvPr/>
        </p:nvGrpSpPr>
        <p:grpSpPr>
          <a:xfrm>
            <a:off x="4895571" y="1538135"/>
            <a:ext cx="3270393" cy="3072089"/>
            <a:chOff x="4895572" y="1567898"/>
            <a:chExt cx="3270393" cy="3072089"/>
          </a:xfrm>
        </p:grpSpPr>
        <p:sp>
          <p:nvSpPr>
            <p:cNvPr id="6" name="Прямоугольник 5"/>
            <p:cNvSpPr/>
            <p:nvPr/>
          </p:nvSpPr>
          <p:spPr>
            <a:xfrm>
              <a:off x="6004291" y="1567898"/>
              <a:ext cx="2161674" cy="3072089"/>
            </a:xfrm>
            <a:prstGeom prst="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9" name="Объект 8">
              <a:extLst>
                <a:ext uri="{FF2B5EF4-FFF2-40B4-BE49-F238E27FC236}">
                  <a16:creationId xmlns:a16="http://schemas.microsoft.com/office/drawing/2014/main" id="{3DA1BEC0-CA52-476C-B2CE-F95E530A27DA}"/>
                </a:ext>
              </a:extLst>
            </p:cNvPr>
            <p:cNvGraphicFramePr>
              <a:graphicFrameLocks noChangeAspect="1"/>
            </p:cNvGraphicFramePr>
            <p:nvPr>
              <p:extLst>
                <p:ext uri="{D42A27DB-BD31-4B8C-83A1-F6EECF244321}">
                  <p14:modId xmlns:p14="http://schemas.microsoft.com/office/powerpoint/2010/main" val="3259515714"/>
                </p:ext>
              </p:extLst>
            </p:nvPr>
          </p:nvGraphicFramePr>
          <p:xfrm>
            <a:off x="6183575" y="1612108"/>
            <a:ext cx="1803106" cy="2702546"/>
          </p:xfrm>
          <a:graphic>
            <a:graphicData uri="http://schemas.openxmlformats.org/presentationml/2006/ole">
              <mc:AlternateContent xmlns:mc="http://schemas.openxmlformats.org/markup-compatibility/2006">
                <mc:Choice xmlns:v="urn:schemas-microsoft-com:vml" Requires="v">
                  <p:oleObj spid="_x0000_s1037" r:id="rId8" imgW="8114521" imgH="12159887" progId="">
                    <p:embed/>
                  </p:oleObj>
                </mc:Choice>
                <mc:Fallback>
                  <p:oleObj r:id="rId8" imgW="8114521" imgH="12159887" progId="">
                    <p:embed/>
                    <p:pic>
                      <p:nvPicPr>
                        <p:cNvPr id="0" name=""/>
                        <p:cNvPicPr/>
                        <p:nvPr/>
                      </p:nvPicPr>
                      <p:blipFill>
                        <a:blip r:embed="rId9"/>
                        <a:stretch>
                          <a:fillRect/>
                        </a:stretch>
                      </p:blipFill>
                      <p:spPr>
                        <a:xfrm>
                          <a:off x="6183575" y="1612108"/>
                          <a:ext cx="1803106" cy="2702546"/>
                        </a:xfrm>
                        <a:prstGeom prst="rect">
                          <a:avLst/>
                        </a:prstGeom>
                      </p:spPr>
                    </p:pic>
                  </p:oleObj>
                </mc:Fallback>
              </mc:AlternateContent>
            </a:graphicData>
          </a:graphic>
        </p:graphicFrame>
        <p:pic>
          <p:nvPicPr>
            <p:cNvPr id="21" name="Рисунок 20">
              <a:extLst>
                <a:ext uri="{FF2B5EF4-FFF2-40B4-BE49-F238E27FC236}">
                  <a16:creationId xmlns:a16="http://schemas.microsoft.com/office/drawing/2014/main" id="{215522E9-9596-4D7E-B037-9993082BC759}"/>
                </a:ext>
              </a:extLst>
            </p:cNvPr>
            <p:cNvPicPr>
              <a:picLocks noChangeAspect="1"/>
            </p:cNvPicPr>
            <p:nvPr/>
          </p:nvPicPr>
          <p:blipFill rotWithShape="1">
            <a:blip r:embed="rId10"/>
            <a:srcRect t="3994" b="14452"/>
            <a:stretch/>
          </p:blipFill>
          <p:spPr>
            <a:xfrm>
              <a:off x="4895572" y="1867625"/>
              <a:ext cx="1478115" cy="2678806"/>
            </a:xfrm>
            <a:prstGeom prst="rect">
              <a:avLst/>
            </a:prstGeom>
            <a:effectLst>
              <a:softEdge rad="0"/>
            </a:effectLst>
          </p:spPr>
        </p:pic>
      </p:grpSp>
    </p:spTree>
    <p:extLst>
      <p:ext uri="{BB962C8B-B14F-4D97-AF65-F5344CB8AC3E}">
        <p14:creationId xmlns:p14="http://schemas.microsoft.com/office/powerpoint/2010/main" val="3928740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4" name="Скругленный прямоугольник 13"/>
          <p:cNvSpPr/>
          <p:nvPr/>
        </p:nvSpPr>
        <p:spPr>
          <a:xfrm>
            <a:off x="413280" y="1067059"/>
            <a:ext cx="3818856" cy="372719"/>
          </a:xfrm>
          <a:prstGeom prst="roundRect">
            <a:avLst/>
          </a:prstGeom>
          <a:solidFill>
            <a:srgbClr val="C3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0" name="Google Shape;120;p1"/>
          <p:cNvCxnSpPr/>
          <p:nvPr/>
        </p:nvCxnSpPr>
        <p:spPr>
          <a:xfrm>
            <a:off x="0" y="0"/>
            <a:ext cx="685800" cy="0"/>
          </a:xfrm>
          <a:prstGeom prst="straightConnector1">
            <a:avLst/>
          </a:prstGeom>
          <a:noFill/>
          <a:ln w="9525" cap="flat" cmpd="sng">
            <a:solidFill>
              <a:srgbClr val="FBFFFF"/>
            </a:solidFill>
            <a:prstDash val="solid"/>
            <a:miter lim="800000"/>
            <a:headEnd type="none" w="sm" len="sm"/>
            <a:tailEnd type="none" w="sm" len="sm"/>
          </a:ln>
        </p:spPr>
      </p:cxnSp>
      <p:pic>
        <p:nvPicPr>
          <p:cNvPr id="123" name="Google Shape;123;p1"/>
          <p:cNvPicPr preferRelativeResize="0"/>
          <p:nvPr/>
        </p:nvPicPr>
        <p:blipFill rotWithShape="1">
          <a:blip r:embed="rId3">
            <a:alphaModFix/>
          </a:blip>
          <a:srcRect/>
          <a:stretch/>
        </p:blipFill>
        <p:spPr>
          <a:xfrm>
            <a:off x="8276281" y="4601690"/>
            <a:ext cx="383626" cy="384373"/>
          </a:xfrm>
          <a:prstGeom prst="rect">
            <a:avLst/>
          </a:prstGeom>
          <a:noFill/>
          <a:ln>
            <a:noFill/>
          </a:ln>
        </p:spPr>
      </p:pic>
      <p:cxnSp>
        <p:nvCxnSpPr>
          <p:cNvPr id="3" name="Прямая соединительная линия 2"/>
          <p:cNvCxnSpPr/>
          <p:nvPr/>
        </p:nvCxnSpPr>
        <p:spPr>
          <a:xfrm>
            <a:off x="545566" y="4793877"/>
            <a:ext cx="762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9339" y="4639987"/>
            <a:ext cx="140761" cy="307777"/>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9</a:t>
            </a:r>
            <a:endParaRPr lang="ru-RU" dirty="0">
              <a:latin typeface="Century Gothic" panose="020B0502020202020204" pitchFamily="34" charset="0"/>
              <a:cs typeface="Arial" panose="020B0604020202020204" pitchFamily="34"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0" y="347684"/>
            <a:ext cx="1421789" cy="373044"/>
          </a:xfrm>
          <a:prstGeom prst="rect">
            <a:avLst/>
          </a:prstGeom>
        </p:spPr>
      </p:pic>
      <p:cxnSp>
        <p:nvCxnSpPr>
          <p:cNvPr id="15" name="Прямая соединительная линия 14"/>
          <p:cNvCxnSpPr/>
          <p:nvPr/>
        </p:nvCxnSpPr>
        <p:spPr>
          <a:xfrm>
            <a:off x="1991762" y="538635"/>
            <a:ext cx="6668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3282" y="1072444"/>
            <a:ext cx="3818853" cy="400110"/>
          </a:xfrm>
          <a:prstGeom prst="rect">
            <a:avLst/>
          </a:prstGeom>
          <a:noFill/>
        </p:spPr>
        <p:txBody>
          <a:bodyPr wrap="square" rtlCol="0" anchor="ctr">
            <a:spAutoFit/>
          </a:bodyPr>
          <a:lstStyle/>
          <a:p>
            <a:pPr algn="ctr"/>
            <a:r>
              <a:rPr lang="ru" sz="2000" b="1" dirty="0">
                <a:solidFill>
                  <a:schemeClr val="bg1"/>
                </a:solidFill>
                <a:latin typeface="Nunito"/>
                <a:ea typeface="Nunito"/>
                <a:cs typeface="Nunito"/>
                <a:sym typeface="Nunito"/>
              </a:rPr>
              <a:t>ПРОДУКТОВЫЙ РЕЗУЛЬТАТ</a:t>
            </a:r>
            <a:endParaRPr lang="ru-RU" sz="2000" b="1" dirty="0">
              <a:solidFill>
                <a:schemeClr val="bg1"/>
              </a:solidFill>
              <a:latin typeface="Nunito" panose="020B0604020202020204" charset="-52"/>
              <a:cs typeface="Arial" panose="020B0604020202020204" pitchFamily="34" charset="0"/>
            </a:endParaRPr>
          </a:p>
        </p:txBody>
      </p:sp>
      <p:sp>
        <p:nvSpPr>
          <p:cNvPr id="17" name="TextBox 16"/>
          <p:cNvSpPr txBox="1"/>
          <p:nvPr/>
        </p:nvSpPr>
        <p:spPr>
          <a:xfrm>
            <a:off x="349339" y="1567898"/>
            <a:ext cx="7095334" cy="338554"/>
          </a:xfrm>
          <a:prstGeom prst="rect">
            <a:avLst/>
          </a:prstGeom>
          <a:noFill/>
        </p:spPr>
        <p:txBody>
          <a:bodyPr wrap="square" rtlCol="0">
            <a:spAutoFit/>
          </a:bodyPr>
          <a:lstStyle/>
          <a:p>
            <a:r>
              <a:rPr lang="ru-RU" sz="1600" dirty="0">
                <a:latin typeface="Nunito" panose="020B0604020202020204" charset="-52"/>
              </a:rPr>
              <a:t>Обширная медиа-площадка с множеством интересных  видео о Москве</a:t>
            </a:r>
          </a:p>
        </p:txBody>
      </p:sp>
      <p:grpSp>
        <p:nvGrpSpPr>
          <p:cNvPr id="20" name="Группа 19">
            <a:extLst>
              <a:ext uri="{FF2B5EF4-FFF2-40B4-BE49-F238E27FC236}">
                <a16:creationId xmlns:a16="http://schemas.microsoft.com/office/drawing/2014/main" id="{99017C7F-24C4-410E-B4C0-9B46E146460B}"/>
              </a:ext>
            </a:extLst>
          </p:cNvPr>
          <p:cNvGrpSpPr/>
          <p:nvPr/>
        </p:nvGrpSpPr>
        <p:grpSpPr>
          <a:xfrm>
            <a:off x="2187340" y="2051280"/>
            <a:ext cx="6156897" cy="2308247"/>
            <a:chOff x="376521" y="1981230"/>
            <a:chExt cx="6838948" cy="2563951"/>
          </a:xfrm>
        </p:grpSpPr>
        <p:pic>
          <p:nvPicPr>
            <p:cNvPr id="21" name="Рисунок 20">
              <a:extLst>
                <a:ext uri="{FF2B5EF4-FFF2-40B4-BE49-F238E27FC236}">
                  <a16:creationId xmlns:a16="http://schemas.microsoft.com/office/drawing/2014/main" id="{EED502A7-F09D-4259-B0DB-79D5B082F26C}"/>
                </a:ext>
              </a:extLst>
            </p:cNvPr>
            <p:cNvPicPr>
              <a:picLocks noChangeAspect="1"/>
            </p:cNvPicPr>
            <p:nvPr/>
          </p:nvPicPr>
          <p:blipFill>
            <a:blip r:embed="rId5"/>
            <a:srcRect/>
            <a:stretch/>
          </p:blipFill>
          <p:spPr>
            <a:xfrm>
              <a:off x="376521" y="1981230"/>
              <a:ext cx="6388100" cy="2147166"/>
            </a:xfrm>
            <a:prstGeom prst="rect">
              <a:avLst/>
            </a:prstGeom>
          </p:spPr>
        </p:pic>
        <p:pic>
          <p:nvPicPr>
            <p:cNvPr id="23" name="Рисунок 22">
              <a:extLst>
                <a:ext uri="{FF2B5EF4-FFF2-40B4-BE49-F238E27FC236}">
                  <a16:creationId xmlns:a16="http://schemas.microsoft.com/office/drawing/2014/main" id="{DAFB8FA1-34FB-481A-B7F8-893E7CC8A267}"/>
                </a:ext>
              </a:extLst>
            </p:cNvPr>
            <p:cNvPicPr>
              <a:picLocks noChangeAspect="1"/>
            </p:cNvPicPr>
            <p:nvPr/>
          </p:nvPicPr>
          <p:blipFill>
            <a:blip r:embed="rId6"/>
            <a:srcRect/>
            <a:stretch/>
          </p:blipFill>
          <p:spPr>
            <a:xfrm>
              <a:off x="5004324" y="3123244"/>
              <a:ext cx="2211145" cy="1421937"/>
            </a:xfrm>
            <a:prstGeom prst="rect">
              <a:avLst/>
            </a:prstGeom>
          </p:spPr>
        </p:pic>
      </p:grpSp>
      <p:pic>
        <p:nvPicPr>
          <p:cNvPr id="5" name="Рисунок 4">
            <a:extLst>
              <a:ext uri="{FF2B5EF4-FFF2-40B4-BE49-F238E27FC236}">
                <a16:creationId xmlns:a16="http://schemas.microsoft.com/office/drawing/2014/main" id="{3D6597F5-70D9-4958-93D9-0DEBA0FE641D}"/>
              </a:ext>
            </a:extLst>
          </p:cNvPr>
          <p:cNvPicPr>
            <a:picLocks noChangeAspect="1"/>
          </p:cNvPicPr>
          <p:nvPr/>
        </p:nvPicPr>
        <p:blipFill>
          <a:blip r:embed="rId7"/>
          <a:stretch>
            <a:fillRect/>
          </a:stretch>
        </p:blipFill>
        <p:spPr>
          <a:xfrm>
            <a:off x="545566" y="2645526"/>
            <a:ext cx="1425530" cy="1425530"/>
          </a:xfrm>
          <a:prstGeom prst="rect">
            <a:avLst/>
          </a:prstGeom>
        </p:spPr>
      </p:pic>
    </p:spTree>
    <p:extLst>
      <p:ext uri="{BB962C8B-B14F-4D97-AF65-F5344CB8AC3E}">
        <p14:creationId xmlns:p14="http://schemas.microsoft.com/office/powerpoint/2010/main" val="19187189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TotalTime>
  <Words>916</Words>
  <Application>Microsoft Office PowerPoint</Application>
  <PresentationFormat>Экран (16:9)</PresentationFormat>
  <Paragraphs>103</Paragraphs>
  <Slides>14</Slides>
  <Notes>14</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0</vt:i4>
      </vt:variant>
      <vt:variant>
        <vt:lpstr>Заголовки слайдов</vt:lpstr>
      </vt:variant>
      <vt:variant>
        <vt:i4>14</vt:i4>
      </vt:variant>
    </vt:vector>
  </HeadingPairs>
  <TitlesOfParts>
    <vt:vector size="19" baseType="lpstr">
      <vt:lpstr>Century Gothic</vt:lpstr>
      <vt:lpstr>Arial</vt:lpstr>
      <vt:lpstr>Arial Black</vt:lpstr>
      <vt:lpstr>Nunito</vt:lpstr>
      <vt:lpstr>Simple Light</vt:lpstr>
      <vt:lpstr>ВИДЕОПОДКАСТ О МОСКВЕ “MOSCOW NEVER SLEEPS”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ВИДЕОПОДКАСТ О МОСКВЕ “MOSCOW NEVER SLEEPS”</dc:title>
  <dc:creator>AlyonaK</dc:creator>
  <cp:lastModifiedBy>Алексей Обухов</cp:lastModifiedBy>
  <cp:revision>99</cp:revision>
  <cp:lastPrinted>2024-03-18T15:06:34Z</cp:lastPrinted>
  <dcterms:modified xsi:type="dcterms:W3CDTF">2024-03-18T15:06:35Z</dcterms:modified>
</cp:coreProperties>
</file>