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5" r:id="rId12"/>
  </p:sldIdLst>
  <p:sldSz cx="12192000" cy="6858000"/>
  <p:notesSz cx="6858000" cy="9144000"/>
  <p:embeddedFontLst>
    <p:embeddedFont>
      <p:font typeface="Montserrat ExtraBold" panose="020B0604020202020204" charset="-52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Roboto Black" panose="020B0604020202020204" charset="0"/>
      <p:bold r:id="rId25"/>
      <p:boldItalic r:id="rId26"/>
    </p:embeddedFont>
    <p:embeddedFont>
      <p:font typeface="Montserrat Bold" panose="020B0604020202020204" charset="-52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  <p15:guide id="7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FE"/>
    <a:srgbClr val="FFFFFF"/>
    <a:srgbClr val="E5E4E3"/>
    <a:srgbClr val="F2F2F2"/>
    <a:srgbClr val="256BF7"/>
    <a:srgbClr val="D9D9D9"/>
    <a:srgbClr val="256CF3"/>
    <a:srgbClr val="F8F8FA"/>
    <a:srgbClr val="2B6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20" y="96"/>
      </p:cViewPr>
      <p:guideLst>
        <p:guide pos="7469"/>
        <p:guide pos="211"/>
        <p:guide orient="horz" pos="40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A254C-0E72-008D-F647-EF8807F40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0B0AF-1389-38A9-767C-27C5E2A24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C8354-7196-3344-68DF-C8BBE20A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FCDC1-704E-BC1B-6F7E-9AD29CC0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0B261-0D9B-5C05-7E9E-3BEBDEE2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5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709FB-25DC-59AD-BAFD-B8E3F7E6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339DFF-037C-3EA1-B4FE-7C0A6321A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0BC18-E9C8-31F7-23E5-E643209A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6D7C66-8725-D1AC-02EE-85DE734D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32D6B-842F-E524-028A-D178291A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6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58CA37-7D34-525B-D7BA-1E5EC5053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40DA6E-EE71-10B0-8A3E-64A538103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9C356-3E51-62B2-7326-0DA2122E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182-DE50-74E8-2BFA-95F17FF4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903D9-206E-AE2D-150A-3C2BDD3E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8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17C15-DF96-3430-15B1-8D42DAB6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62C70-81BF-7F23-2488-599FB196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8C5C1-9927-9CF4-4F9A-5867E5F7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D2FD6-5C37-CFD4-D576-A9A2DFBF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94151-F55E-336E-1691-1A47D73D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1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BCBC-CC81-1852-720C-8E315200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1C7DFC-E3D2-7B93-6FFE-279B947F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8AFDE-B83D-B8BD-463B-04D88C30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4FC95-F436-81F9-B45D-C6E07BE4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A0357-9D1C-2D92-D8EB-F2797354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0EC23-C51D-BD35-FE97-9575224E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D7AB18-1F7D-3382-20D1-2EED1B767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206F60-EA2F-6612-C73B-5A72B5CF4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F8D08-AF2E-C013-B096-C394296E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A9D92-8B3F-BF93-6266-9B58357B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6AF33-B4E5-A4EE-5EED-FC64D451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9C0B5-E81E-B1F5-2C4F-A95E5A19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E938-B32E-9052-59D8-6C88D24A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87DE2-6D7B-8BC1-2C54-FCC53A34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26EF6-156F-41AD-AC43-1DAA97B5A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A54D3F-FF4E-DBF9-213A-2E02096B5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6C12DE-3C2E-DCF0-24FB-801E0A3C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A0C184-B43E-19EC-54D4-EFC88A87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F14B72-F4A6-1F9A-9F6B-291FB5BB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6B7A9-A948-97E8-AAB6-948460DE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D12EB7-0B7D-0BDC-A614-B6264E87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E8DC5-316E-2712-0EE9-CA2440B0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3A2A3C-7686-5A4D-C61A-48BB0317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2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22F7D7-205B-F84A-9CEA-9C694148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E7218F-ED6E-09B6-A719-A4A9695D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EBBB0-6989-FAC5-C43A-858C8954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B91C2-E4B2-4CAD-0577-BDEC4DE2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20578-09F6-E9A6-BD3D-7986DC4F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8F134-89FA-A9D6-9ABE-07603E9FE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A471B9-46E4-F079-51F9-7D87EBB0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4C146-D858-A1DC-0064-3606C0A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AF7AE5-8019-9FA4-4673-BF46353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526CC-6474-0D31-BBEB-859DEA13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80929A-0174-1EA0-C2F4-819900800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EAAADD-C0D5-4AF0-546A-01B77F217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DA877-252F-A77B-4C61-E9F65230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B433EC-45CA-BE82-089B-FF9481FE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EC0C91-F21E-C62C-8821-05901180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4C9A2-6F5D-DCA5-FC84-F9C9BB82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D85DC1-5AE1-D605-0447-99E3E039B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0ED80-C478-25B9-2F7F-AC7D5542A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7C2E-AC8B-439E-AB00-B2E92DB12B10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4CBE7-6E4B-ACE6-3631-0AF867BE8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75295-2E0C-11CC-9A99-503CCF40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5916-A65D-4B83-A240-7A58E3D6F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D939FD-93DF-9281-868B-C8A407BBCB31}"/>
              </a:ext>
            </a:extLst>
          </p:cNvPr>
          <p:cNvGrpSpPr/>
          <p:nvPr/>
        </p:nvGrpSpPr>
        <p:grpSpPr>
          <a:xfrm>
            <a:off x="3713061" y="2170001"/>
            <a:ext cx="4765878" cy="2517999"/>
            <a:chOff x="3713061" y="1511166"/>
            <a:chExt cx="4765878" cy="2517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F0A3B-A3DE-29DD-160B-BC4671F2077C}"/>
                </a:ext>
              </a:extLst>
            </p:cNvPr>
            <p:cNvSpPr txBox="1"/>
            <p:nvPr/>
          </p:nvSpPr>
          <p:spPr>
            <a:xfrm>
              <a:off x="3713061" y="2828836"/>
              <a:ext cx="4765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latin typeface="Montserrat ExtraBold" panose="00000900000000000000" pitchFamily="2" charset="-52"/>
                </a:rPr>
                <a:t>Mathsem</a:t>
              </a:r>
              <a:endParaRPr lang="ru-RU" sz="7200" dirty="0">
                <a:latin typeface="Montserrat ExtraBold" panose="00000900000000000000" pitchFamily="2" charset="-52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AF5C326-DC70-6B7A-5FEB-D2DB86BE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114" y="1511166"/>
              <a:ext cx="1417772" cy="1417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35537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9CEE5-BC8B-2D18-C3B2-3F5DC6DF8C51}"/>
              </a:ext>
            </a:extLst>
          </p:cNvPr>
          <p:cNvSpPr txBox="1"/>
          <p:nvPr/>
        </p:nvSpPr>
        <p:spPr>
          <a:xfrm>
            <a:off x="3838010" y="206652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Montserrat ExtraBold" panose="00000900000000000000" pitchFamily="2" charset="-52"/>
              </a:rPr>
              <a:t>Бизнес 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модель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947F76-D6DC-674B-6D3F-2394657D2988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10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C3E88F-2A09-151C-E373-11903EC5D934}"/>
              </a:ext>
            </a:extLst>
          </p:cNvPr>
          <p:cNvGrpSpPr/>
          <p:nvPr/>
        </p:nvGrpSpPr>
        <p:grpSpPr>
          <a:xfrm>
            <a:off x="6245353" y="4818793"/>
            <a:ext cx="5220001" cy="1327011"/>
            <a:chOff x="6096000" y="4802327"/>
            <a:chExt cx="5205530" cy="132701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693A92E-B2AC-1D63-4C35-FCC99F3AB50C}"/>
                </a:ext>
              </a:extLst>
            </p:cNvPr>
            <p:cNvSpPr/>
            <p:nvPr/>
          </p:nvSpPr>
          <p:spPr>
            <a:xfrm>
              <a:off x="6096001" y="4802327"/>
              <a:ext cx="5205529" cy="13270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55692F-0A1C-AD70-745E-6E4B4D1D95CC}"/>
                </a:ext>
              </a:extLst>
            </p:cNvPr>
            <p:cNvSpPr txBox="1"/>
            <p:nvPr/>
          </p:nvSpPr>
          <p:spPr>
            <a:xfrm>
              <a:off x="6096000" y="4805680"/>
              <a:ext cx="357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 Bold" panose="00000800000000000000" pitchFamily="2" charset="-52"/>
                </a:rPr>
                <a:t>Потребительский сегмент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459E6-CCEA-2CD5-12A6-F85F4EC36EA2}"/>
                </a:ext>
              </a:extLst>
            </p:cNvPr>
            <p:cNvSpPr txBox="1"/>
            <p:nvPr/>
          </p:nvSpPr>
          <p:spPr>
            <a:xfrm>
              <a:off x="6109762" y="5133270"/>
              <a:ext cx="5012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Montserrat" panose="00000500000000000000" pitchFamily="2" charset="-52"/>
                </a:rPr>
                <a:t>Студенты и преподаватели вузов и колледжей, а также исследователи в области дискретной математики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2730C4F-C5E5-3D85-9FBC-75DA21E8EDCA}"/>
              </a:ext>
            </a:extLst>
          </p:cNvPr>
          <p:cNvGrpSpPr/>
          <p:nvPr/>
        </p:nvGrpSpPr>
        <p:grpSpPr>
          <a:xfrm>
            <a:off x="919204" y="4802327"/>
            <a:ext cx="5220000" cy="1327011"/>
            <a:chOff x="1200147" y="4802327"/>
            <a:chExt cx="5220000" cy="132701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DAEF05A-3CA3-484F-1B2D-05E3F3C751C3}"/>
                </a:ext>
              </a:extLst>
            </p:cNvPr>
            <p:cNvSpPr/>
            <p:nvPr/>
          </p:nvSpPr>
          <p:spPr>
            <a:xfrm>
              <a:off x="1200147" y="4802327"/>
              <a:ext cx="5220000" cy="13270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42E7EC-D811-ECE8-6341-C5F7C18C25EE}"/>
                </a:ext>
              </a:extLst>
            </p:cNvPr>
            <p:cNvSpPr txBox="1"/>
            <p:nvPr/>
          </p:nvSpPr>
          <p:spPr>
            <a:xfrm>
              <a:off x="1306297" y="4804291"/>
              <a:ext cx="459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 Bold" panose="00000800000000000000" pitchFamily="2" charset="-52"/>
                </a:rPr>
                <a:t>Взаимоотношения с клиентами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2A77D3-92D0-925F-BC6B-E7BBB9FE8B79}"/>
                </a:ext>
              </a:extLst>
            </p:cNvPr>
            <p:cNvSpPr txBox="1"/>
            <p:nvPr/>
          </p:nvSpPr>
          <p:spPr>
            <a:xfrm>
              <a:off x="1306297" y="5133699"/>
              <a:ext cx="45958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Montserrat" panose="00000500000000000000" pitchFamily="2" charset="-52"/>
                </a:defRPr>
              </a:lvl1pPr>
            </a:lstStyle>
            <a:p>
              <a:r>
                <a:rPr lang="ru-RU" dirty="0"/>
                <a:t>Студенты и преподаватели вузов и колледжей, а также исследователи в области дискретной математики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E8E9DA-723B-935F-FBC4-EC1EDF9D035F}"/>
              </a:ext>
            </a:extLst>
          </p:cNvPr>
          <p:cNvSpPr/>
          <p:nvPr/>
        </p:nvSpPr>
        <p:spPr>
          <a:xfrm>
            <a:off x="919204" y="1052512"/>
            <a:ext cx="3240000" cy="363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2818C0-CE11-7EA8-0D68-72A50989AAC2}"/>
              </a:ext>
            </a:extLst>
          </p:cNvPr>
          <p:cNvSpPr/>
          <p:nvPr/>
        </p:nvSpPr>
        <p:spPr>
          <a:xfrm>
            <a:off x="4476000" y="1052513"/>
            <a:ext cx="3240000" cy="363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1FC482-0295-E9F7-B7C8-FAA4C84272CD}"/>
              </a:ext>
            </a:extLst>
          </p:cNvPr>
          <p:cNvSpPr/>
          <p:nvPr/>
        </p:nvSpPr>
        <p:spPr>
          <a:xfrm>
            <a:off x="8032796" y="1052512"/>
            <a:ext cx="3240000" cy="363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6A3D3-011B-344C-AEE1-1CBBFB4BA2C4}"/>
              </a:ext>
            </a:extLst>
          </p:cNvPr>
          <p:cNvSpPr txBox="1"/>
          <p:nvPr/>
        </p:nvSpPr>
        <p:spPr>
          <a:xfrm>
            <a:off x="1138384" y="1261963"/>
            <a:ext cx="280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Bold" panose="00000800000000000000" pitchFamily="2" charset="-52"/>
              </a:rPr>
              <a:t>Структура издержек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81948-52B1-CD13-2A5B-CC834D49EE43}"/>
              </a:ext>
            </a:extLst>
          </p:cNvPr>
          <p:cNvSpPr txBox="1"/>
          <p:nvPr/>
        </p:nvSpPr>
        <p:spPr>
          <a:xfrm>
            <a:off x="5317066" y="1251284"/>
            <a:ext cx="155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Bold" panose="00000800000000000000" pitchFamily="2" charset="-52"/>
              </a:rPr>
              <a:t>Доход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B82698-6CCB-2637-D275-2905B34ADA53}"/>
              </a:ext>
            </a:extLst>
          </p:cNvPr>
          <p:cNvSpPr txBox="1"/>
          <p:nvPr/>
        </p:nvSpPr>
        <p:spPr>
          <a:xfrm>
            <a:off x="8605448" y="1261963"/>
            <a:ext cx="209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 Bold" panose="00000800000000000000" pitchFamily="2" charset="-52"/>
              </a:rPr>
              <a:t>Каналы сбыта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C28959-9363-D308-B37A-C72043D4C443}"/>
              </a:ext>
            </a:extLst>
          </p:cNvPr>
          <p:cNvSpPr txBox="1"/>
          <p:nvPr/>
        </p:nvSpPr>
        <p:spPr>
          <a:xfrm>
            <a:off x="957236" y="1626967"/>
            <a:ext cx="2982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Разработка и поддержка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ontserrat" panose="00000500000000000000" pitchFamily="2" charset="-52"/>
              </a:rPr>
              <a:t>Маркетинг и продвижение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E53E3E-FEA7-D76C-C742-14E6639D90B4}"/>
              </a:ext>
            </a:extLst>
          </p:cNvPr>
          <p:cNvSpPr txBox="1"/>
          <p:nvPr/>
        </p:nvSpPr>
        <p:spPr>
          <a:xfrm>
            <a:off x="8032796" y="1634648"/>
            <a:ext cx="224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Montserrat" panose="00000500000000000000" pitchFamily="2" charset="-5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Социальные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Взаимодействие </a:t>
            </a:r>
          </a:p>
          <a:p>
            <a:r>
              <a:rPr lang="ru-RU" dirty="0"/>
              <a:t>      с ВУЗами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Сайт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58DB-7D35-1D30-83C9-B3ECEDC96646}"/>
              </a:ext>
            </a:extLst>
          </p:cNvPr>
          <p:cNvSpPr txBox="1"/>
          <p:nvPr/>
        </p:nvSpPr>
        <p:spPr>
          <a:xfrm>
            <a:off x="4476000" y="1626967"/>
            <a:ext cx="30384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Подписка: Модель подписки для университетов, школ и индивидуальных пользователей с доступом к расширенным функциям программы</a:t>
            </a:r>
          </a:p>
          <a:p>
            <a:r>
              <a:rPr lang="ru-RU" dirty="0"/>
              <a:t>Были рассчитаны расходы </a:t>
            </a:r>
            <a:r>
              <a:rPr lang="ru-RU"/>
              <a:t>и прибыль по </a:t>
            </a:r>
            <a:r>
              <a:rPr lang="ru-RU" dirty="0"/>
              <a:t>кварталам за первый год работы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3392873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C4F6A2-0A5A-7FFB-28C5-A7037789C312}"/>
              </a:ext>
            </a:extLst>
          </p:cNvPr>
          <p:cNvSpPr/>
          <p:nvPr/>
        </p:nvSpPr>
        <p:spPr>
          <a:xfrm>
            <a:off x="0" y="5192713"/>
            <a:ext cx="12192000" cy="1665287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14BD68D-D026-DF7E-46A4-9E17E353E6BE}"/>
              </a:ext>
            </a:extLst>
          </p:cNvPr>
          <p:cNvCxnSpPr/>
          <p:nvPr/>
        </p:nvCxnSpPr>
        <p:spPr>
          <a:xfrm>
            <a:off x="334963" y="5196416"/>
            <a:ext cx="11522075" cy="0"/>
          </a:xfrm>
          <a:prstGeom prst="line">
            <a:avLst/>
          </a:prstGeom>
          <a:ln w="142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7E39A2-4516-D56D-6E53-91070311F720}"/>
              </a:ext>
            </a:extLst>
          </p:cNvPr>
          <p:cNvGrpSpPr/>
          <p:nvPr/>
        </p:nvGrpSpPr>
        <p:grpSpPr>
          <a:xfrm>
            <a:off x="4096404" y="955675"/>
            <a:ext cx="3999191" cy="1032052"/>
            <a:chOff x="4140112" y="958034"/>
            <a:chExt cx="3999191" cy="103205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4B44981-81C4-3148-D534-A9DB96EBC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112" y="958034"/>
              <a:ext cx="1032052" cy="10320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2FDE54-5B43-4DAC-3104-CAC8CB1F0051}"/>
                </a:ext>
              </a:extLst>
            </p:cNvPr>
            <p:cNvSpPr txBox="1"/>
            <p:nvPr/>
          </p:nvSpPr>
          <p:spPr>
            <a:xfrm>
              <a:off x="5172164" y="1089339"/>
              <a:ext cx="29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Montserrat ExtraBold" panose="00000900000000000000" pitchFamily="2" charset="-52"/>
                </a:rPr>
                <a:t>Mathsem</a:t>
              </a:r>
              <a:endParaRPr lang="ru-RU" sz="4400" dirty="0">
                <a:latin typeface="Montserrat ExtraBold" panose="00000900000000000000" pitchFamily="2" charset="-5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AF6BAD-BBE0-7C94-F133-C1274301B881}"/>
              </a:ext>
            </a:extLst>
          </p:cNvPr>
          <p:cNvSpPr txBox="1"/>
          <p:nvPr/>
        </p:nvSpPr>
        <p:spPr>
          <a:xfrm>
            <a:off x="2540000" y="2313682"/>
            <a:ext cx="711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Montserrat ExtraBold" panose="00000900000000000000" pitchFamily="2" charset="-52"/>
              </a:rPr>
              <a:t>Благодарим</a:t>
            </a:r>
            <a:r>
              <a:rPr lang="ru-RU" sz="5400" dirty="0">
                <a:latin typeface="Montserrat ExtraBold" panose="00000900000000000000" pitchFamily="2" charset="-52"/>
              </a:rPr>
              <a:t> </a:t>
            </a:r>
          </a:p>
          <a:p>
            <a:pPr algn="ctr"/>
            <a:r>
              <a:rPr lang="ru-RU" sz="6000" dirty="0">
                <a:latin typeface="Montserrat ExtraBold" panose="00000900000000000000" pitchFamily="2" charset="-52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22047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770B87-68E3-D8A5-EA8D-0147D0EEBAAD}"/>
              </a:ext>
            </a:extLst>
          </p:cNvPr>
          <p:cNvSpPr/>
          <p:nvPr/>
        </p:nvSpPr>
        <p:spPr>
          <a:xfrm>
            <a:off x="8004175" y="0"/>
            <a:ext cx="4187825" cy="6858000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B0B10-B706-B620-5661-32B02F05D349}"/>
              </a:ext>
            </a:extLst>
          </p:cNvPr>
          <p:cNvSpPr txBox="1"/>
          <p:nvPr/>
        </p:nvSpPr>
        <p:spPr>
          <a:xfrm>
            <a:off x="608425" y="642998"/>
            <a:ext cx="2510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Идея </a:t>
            </a:r>
            <a:endParaRPr lang="en-US" sz="4000" dirty="0">
              <a:latin typeface="Montserrat ExtraBold" panose="00000900000000000000" pitchFamily="2" charset="-52"/>
            </a:endParaRPr>
          </a:p>
          <a:p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E42C4-FA86-A4DA-BAF0-6E20286D71DF}"/>
              </a:ext>
            </a:extLst>
          </p:cNvPr>
          <p:cNvSpPr txBox="1"/>
          <p:nvPr/>
        </p:nvSpPr>
        <p:spPr>
          <a:xfrm>
            <a:off x="627474" y="2418824"/>
            <a:ext cx="683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Программа MATHSEM </a:t>
            </a:r>
            <a:r>
              <a:rPr lang="ru-RU" b="0" i="0" dirty="0">
                <a:solidFill>
                  <a:srgbClr val="202122"/>
                </a:solidFill>
                <a:effectLst/>
                <a:latin typeface="Montserrat" panose="00000500000000000000" pitchFamily="2" charset="-52"/>
              </a:rPr>
              <a:t>—</a:t>
            </a:r>
            <a:r>
              <a:rPr lang="ru-RU" dirty="0">
                <a:latin typeface="Montserrat" panose="00000500000000000000" pitchFamily="2" charset="-52"/>
              </a:rPr>
              <a:t> это</a:t>
            </a:r>
          </a:p>
          <a:p>
            <a:r>
              <a:rPr lang="ru-RU" dirty="0">
                <a:latin typeface="Montserrat" panose="00000500000000000000" pitchFamily="2" charset="-52"/>
              </a:rPr>
              <a:t>компьютерный практикум, который помогает</a:t>
            </a:r>
          </a:p>
          <a:p>
            <a:r>
              <a:rPr lang="ru-RU" dirty="0">
                <a:latin typeface="Montserrat" panose="00000500000000000000" pitchFamily="2" charset="-52"/>
              </a:rPr>
              <a:t>студентам и аспирантам изучать математическую</a:t>
            </a:r>
          </a:p>
          <a:p>
            <a:r>
              <a:rPr lang="ru-RU" dirty="0">
                <a:latin typeface="Montserrat" panose="00000500000000000000" pitchFamily="2" charset="-52"/>
              </a:rPr>
              <a:t>логику, дискретную математику, автоматизированное</a:t>
            </a:r>
          </a:p>
          <a:p>
            <a:r>
              <a:rPr lang="ru-RU" dirty="0">
                <a:latin typeface="Montserrat" panose="00000500000000000000" pitchFamily="2" charset="-52"/>
              </a:rPr>
              <a:t>доказательство теорем.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С помощью нашего компьютерного практикума</a:t>
            </a:r>
          </a:p>
          <a:p>
            <a:r>
              <a:rPr lang="ru-RU" dirty="0">
                <a:latin typeface="Montserrat" panose="00000500000000000000" pitchFamily="2" charset="-52"/>
              </a:rPr>
              <a:t>строятся определения и теоремы из дискретной</a:t>
            </a:r>
          </a:p>
          <a:p>
            <a:r>
              <a:rPr lang="ru-RU" dirty="0">
                <a:latin typeface="Montserrat" panose="00000500000000000000" pitchFamily="2" charset="-52"/>
              </a:rPr>
              <a:t>математики.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6255156-A1B9-9529-E7EA-C57DFE013C09}"/>
              </a:ext>
            </a:extLst>
          </p:cNvPr>
          <p:cNvSpPr/>
          <p:nvPr/>
        </p:nvSpPr>
        <p:spPr>
          <a:xfrm>
            <a:off x="9011642" y="1184673"/>
            <a:ext cx="2172890" cy="21728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32703-743C-1A77-CC05-0FB9D9C8A93C}"/>
              </a:ext>
            </a:extLst>
          </p:cNvPr>
          <p:cNvSpPr txBox="1"/>
          <p:nvPr/>
        </p:nvSpPr>
        <p:spPr>
          <a:xfrm>
            <a:off x="8506145" y="3582052"/>
            <a:ext cx="3183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Bold" panose="00000800000000000000" pitchFamily="2" charset="-52"/>
              </a:rPr>
              <a:t>Люксембург Андрей </a:t>
            </a:r>
            <a:endParaRPr lang="en-US" sz="2000" dirty="0">
              <a:solidFill>
                <a:schemeClr val="bg1"/>
              </a:solidFill>
              <a:latin typeface="Montserrat Bold" panose="00000800000000000000" pitchFamily="2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Montserrat Bold" panose="00000800000000000000" pitchFamily="2" charset="-52"/>
              </a:rPr>
              <a:t>Анатольевич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6469B-DCAB-686F-114F-CF7AC0CC22CD}"/>
              </a:ext>
            </a:extLst>
          </p:cNvPr>
          <p:cNvSpPr txBox="1"/>
          <p:nvPr/>
        </p:nvSpPr>
        <p:spPr>
          <a:xfrm>
            <a:off x="9506419" y="426402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Куратор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8BF8F-6CCF-3964-4F43-94ACAE54E417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  <a:endParaRPr lang="ru-RU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595D9D-5A73-9A9C-E49C-2B084390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05" y="1463636"/>
            <a:ext cx="1614965" cy="1614965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54CB9AE-C66E-3492-ED63-DBE1F7D13685}"/>
              </a:ext>
            </a:extLst>
          </p:cNvPr>
          <p:cNvCxnSpPr/>
          <p:nvPr/>
        </p:nvCxnSpPr>
        <p:spPr>
          <a:xfrm>
            <a:off x="722213" y="6073541"/>
            <a:ext cx="1076483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B80FBC6-1E7A-388E-9AD0-B786E8CC28EE}"/>
              </a:ext>
            </a:extLst>
          </p:cNvPr>
          <p:cNvCxnSpPr>
            <a:cxnSpLocks/>
          </p:cNvCxnSpPr>
          <p:nvPr/>
        </p:nvCxnSpPr>
        <p:spPr>
          <a:xfrm>
            <a:off x="4224338" y="1644317"/>
            <a:ext cx="324008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41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31BFA-5CFA-5D61-9ABC-F6FA848FD54D}"/>
              </a:ext>
            </a:extLst>
          </p:cNvPr>
          <p:cNvSpPr txBox="1"/>
          <p:nvPr/>
        </p:nvSpPr>
        <p:spPr>
          <a:xfrm>
            <a:off x="604593" y="237645"/>
            <a:ext cx="4350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Наша 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команда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6775560-CC04-AA76-A6B2-85CCBE32723F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  <a:endParaRPr lang="ru-RU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A881BD5-3AF8-BD7E-879C-D50CFF222903}"/>
              </a:ext>
            </a:extLst>
          </p:cNvPr>
          <p:cNvGrpSpPr/>
          <p:nvPr/>
        </p:nvGrpSpPr>
        <p:grpSpPr>
          <a:xfrm>
            <a:off x="625272" y="1125538"/>
            <a:ext cx="1949450" cy="2374900"/>
            <a:chOff x="625272" y="1125538"/>
            <a:chExt cx="1949450" cy="23749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2B2EA4-CA0F-4B8D-3885-A3106E28456F}"/>
                </a:ext>
              </a:extLst>
            </p:cNvPr>
            <p:cNvSpPr/>
            <p:nvPr/>
          </p:nvSpPr>
          <p:spPr>
            <a:xfrm>
              <a:off x="733564" y="1125538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EA5FE8-88AA-B410-5D2E-58DBCA0740A9}"/>
                </a:ext>
              </a:extLst>
            </p:cNvPr>
            <p:cNvSpPr txBox="1"/>
            <p:nvPr/>
          </p:nvSpPr>
          <p:spPr>
            <a:xfrm>
              <a:off x="760564" y="1392599"/>
              <a:ext cx="169199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 Bold" panose="00000800000000000000" pitchFamily="2" charset="-52"/>
                </a:rPr>
                <a:t>Киселёва Алина Николаевна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904541-B858-472A-E7EB-5A83FA08870B}"/>
                </a:ext>
              </a:extLst>
            </p:cNvPr>
            <p:cNvSpPr txBox="1"/>
            <p:nvPr/>
          </p:nvSpPr>
          <p:spPr>
            <a:xfrm>
              <a:off x="625272" y="2317552"/>
              <a:ext cx="19494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Montserrat" panose="00000500000000000000" pitchFamily="2" charset="-52"/>
                </a:rPr>
                <a:t>Team leader</a:t>
              </a:r>
              <a:r>
                <a:rPr lang="ru-RU" sz="1500" dirty="0">
                  <a:latin typeface="Montserrat" panose="00000500000000000000" pitchFamily="2" charset="-52"/>
                </a:rPr>
                <a:t>, Программист </a:t>
              </a:r>
              <a:r>
                <a:rPr lang="en-US" sz="1500" dirty="0">
                  <a:latin typeface="Montserrat" panose="00000500000000000000" pitchFamily="2" charset="-52"/>
                </a:rPr>
                <a:t>C++</a:t>
              </a:r>
              <a:endParaRPr lang="ru-RU" sz="15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43238BA-25EE-C113-F8C4-BF5B05FB01B6}"/>
              </a:ext>
            </a:extLst>
          </p:cNvPr>
          <p:cNvGrpSpPr/>
          <p:nvPr/>
        </p:nvGrpSpPr>
        <p:grpSpPr>
          <a:xfrm>
            <a:off x="2496723" y="1125538"/>
            <a:ext cx="1949450" cy="2374900"/>
            <a:chOff x="2496723" y="1125538"/>
            <a:chExt cx="1949450" cy="23749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A7EEF8CF-98D2-64CD-7B56-7E166C0F9932}"/>
                </a:ext>
              </a:extLst>
            </p:cNvPr>
            <p:cNvSpPr/>
            <p:nvPr/>
          </p:nvSpPr>
          <p:spPr>
            <a:xfrm>
              <a:off x="2603857" y="1125538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7FA298-CC20-7187-E4B4-F5885E2D4609}"/>
                </a:ext>
              </a:extLst>
            </p:cNvPr>
            <p:cNvSpPr txBox="1"/>
            <p:nvPr/>
          </p:nvSpPr>
          <p:spPr>
            <a:xfrm>
              <a:off x="2658142" y="1388573"/>
              <a:ext cx="16374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Аксенов Кирилл Андреевич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05141C-C94D-55E9-6664-E0613A18DCCF}"/>
                </a:ext>
              </a:extLst>
            </p:cNvPr>
            <p:cNvSpPr txBox="1"/>
            <p:nvPr/>
          </p:nvSpPr>
          <p:spPr>
            <a:xfrm>
              <a:off x="2496723" y="2402132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Разработка </a:t>
              </a:r>
            </a:p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сайта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975EC4B-B634-FC03-A537-73599310F0EC}"/>
              </a:ext>
            </a:extLst>
          </p:cNvPr>
          <p:cNvGrpSpPr/>
          <p:nvPr/>
        </p:nvGrpSpPr>
        <p:grpSpPr>
          <a:xfrm>
            <a:off x="4373558" y="1128623"/>
            <a:ext cx="1949450" cy="2374900"/>
            <a:chOff x="4373558" y="1128623"/>
            <a:chExt cx="1949450" cy="23749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BCC62ED7-B7B4-B2E8-47DA-2E261E090F00}"/>
                </a:ext>
              </a:extLst>
            </p:cNvPr>
            <p:cNvSpPr/>
            <p:nvPr/>
          </p:nvSpPr>
          <p:spPr>
            <a:xfrm>
              <a:off x="4475308" y="1128623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49FF36-CE70-2742-995A-DD3E5BD5016C}"/>
                </a:ext>
              </a:extLst>
            </p:cNvPr>
            <p:cNvSpPr txBox="1"/>
            <p:nvPr/>
          </p:nvSpPr>
          <p:spPr>
            <a:xfrm>
              <a:off x="4507347" y="1391749"/>
              <a:ext cx="16374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Корнелюк Владислав</a:t>
              </a:r>
            </a:p>
            <a:p>
              <a:r>
                <a:rPr lang="ru-RU" sz="1500" dirty="0"/>
                <a:t>Андреевич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353531D-DF30-AECD-63EF-D9A6709C1468}"/>
                </a:ext>
              </a:extLst>
            </p:cNvPr>
            <p:cNvSpPr txBox="1"/>
            <p:nvPr/>
          </p:nvSpPr>
          <p:spPr>
            <a:xfrm>
              <a:off x="4373558" y="2402132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Разработка </a:t>
              </a:r>
            </a:p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сайта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46CC91D-F97A-7C77-DA54-35E7FB3D2891}"/>
              </a:ext>
            </a:extLst>
          </p:cNvPr>
          <p:cNvGrpSpPr/>
          <p:nvPr/>
        </p:nvGrpSpPr>
        <p:grpSpPr>
          <a:xfrm>
            <a:off x="6248317" y="1122350"/>
            <a:ext cx="1949450" cy="2374900"/>
            <a:chOff x="6248317" y="1122350"/>
            <a:chExt cx="1949450" cy="237490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68DFE9D-A1A1-7FA1-AA3C-4D3F25BEADF6}"/>
                </a:ext>
              </a:extLst>
            </p:cNvPr>
            <p:cNvSpPr/>
            <p:nvPr/>
          </p:nvSpPr>
          <p:spPr>
            <a:xfrm>
              <a:off x="6350511" y="1122350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D89821-F45C-C456-DBD4-9634A492532E}"/>
                </a:ext>
              </a:extLst>
            </p:cNvPr>
            <p:cNvSpPr txBox="1"/>
            <p:nvPr/>
          </p:nvSpPr>
          <p:spPr>
            <a:xfrm>
              <a:off x="6377043" y="1391330"/>
              <a:ext cx="1692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Машенцев Данил Николаевич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E5FB1E-0B1D-E777-99D1-F27065BB4BAC}"/>
                </a:ext>
              </a:extLst>
            </p:cNvPr>
            <p:cNvSpPr txBox="1"/>
            <p:nvPr/>
          </p:nvSpPr>
          <p:spPr>
            <a:xfrm>
              <a:off x="6248317" y="2406170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Разработка </a:t>
              </a:r>
            </a:p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сайта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EA67DB9-7079-FF54-0157-3A604A4205A1}"/>
              </a:ext>
            </a:extLst>
          </p:cNvPr>
          <p:cNvGrpSpPr/>
          <p:nvPr/>
        </p:nvGrpSpPr>
        <p:grpSpPr>
          <a:xfrm>
            <a:off x="8078463" y="1125538"/>
            <a:ext cx="2052000" cy="2374900"/>
            <a:chOff x="8078463" y="1125538"/>
            <a:chExt cx="2052000" cy="237490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643BAFB0-2E48-4254-E8F9-FFF1E24847C5}"/>
                </a:ext>
              </a:extLst>
            </p:cNvPr>
            <p:cNvSpPr/>
            <p:nvPr/>
          </p:nvSpPr>
          <p:spPr>
            <a:xfrm>
              <a:off x="8222589" y="1125538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F05896-2D5D-CB6E-04FE-381B170CA0A5}"/>
                </a:ext>
              </a:extLst>
            </p:cNvPr>
            <p:cNvSpPr txBox="1"/>
            <p:nvPr/>
          </p:nvSpPr>
          <p:spPr>
            <a:xfrm>
              <a:off x="8078463" y="1395692"/>
              <a:ext cx="2052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Типтев Владислав</a:t>
              </a:r>
            </a:p>
            <a:p>
              <a:r>
                <a:rPr lang="ru-RU" sz="1500" dirty="0"/>
                <a:t>Константинович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985BD7-E0D2-CE92-60BA-BA4F919E5FBB}"/>
                </a:ext>
              </a:extLst>
            </p:cNvPr>
            <p:cNvSpPr txBox="1"/>
            <p:nvPr/>
          </p:nvSpPr>
          <p:spPr>
            <a:xfrm>
              <a:off x="8129738" y="2429305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Программист </a:t>
              </a:r>
              <a:r>
                <a:rPr lang="en-US" sz="1500" dirty="0">
                  <a:latin typeface="Montserrat" panose="00000500000000000000" pitchFamily="2" charset="-52"/>
                </a:rPr>
                <a:t>C++</a:t>
              </a:r>
              <a:endParaRPr lang="ru-RU" sz="15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F44E320-C735-91FB-6E53-932431B0922E}"/>
              </a:ext>
            </a:extLst>
          </p:cNvPr>
          <p:cNvGrpSpPr/>
          <p:nvPr/>
        </p:nvGrpSpPr>
        <p:grpSpPr>
          <a:xfrm>
            <a:off x="10018008" y="1125351"/>
            <a:ext cx="1949450" cy="2374900"/>
            <a:chOff x="10018008" y="1125351"/>
            <a:chExt cx="1949450" cy="237490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40EE5EF-E95B-519B-518C-4DDFF459A53D}"/>
                </a:ext>
              </a:extLst>
            </p:cNvPr>
            <p:cNvSpPr/>
            <p:nvPr/>
          </p:nvSpPr>
          <p:spPr>
            <a:xfrm>
              <a:off x="10093364" y="1125351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E012D7-D541-2322-1089-09DA625020E2}"/>
                </a:ext>
              </a:extLst>
            </p:cNvPr>
            <p:cNvSpPr txBox="1"/>
            <p:nvPr/>
          </p:nvSpPr>
          <p:spPr>
            <a:xfrm>
              <a:off x="10114555" y="1391749"/>
              <a:ext cx="164644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Алексютин Дмитрий</a:t>
              </a:r>
            </a:p>
            <a:p>
              <a:r>
                <a:rPr lang="ru-RU" sz="1500" dirty="0"/>
                <a:t>Олегович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1AE6F9-C88F-314B-ED3E-3709B8D3FE9B}"/>
                </a:ext>
              </a:extLst>
            </p:cNvPr>
            <p:cNvSpPr txBox="1"/>
            <p:nvPr/>
          </p:nvSpPr>
          <p:spPr>
            <a:xfrm>
              <a:off x="10018008" y="2429305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Программист </a:t>
              </a:r>
              <a:r>
                <a:rPr lang="en-US" sz="1500" dirty="0">
                  <a:latin typeface="Montserrat" panose="00000500000000000000" pitchFamily="2" charset="-52"/>
                </a:rPr>
                <a:t>C++</a:t>
              </a:r>
              <a:endParaRPr lang="ru-RU" sz="15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4420848-1BB7-5311-015E-9B84A98FB143}"/>
              </a:ext>
            </a:extLst>
          </p:cNvPr>
          <p:cNvGrpSpPr/>
          <p:nvPr/>
        </p:nvGrpSpPr>
        <p:grpSpPr>
          <a:xfrm>
            <a:off x="9990173" y="3716358"/>
            <a:ext cx="1977285" cy="2374900"/>
            <a:chOff x="9990173" y="3716358"/>
            <a:chExt cx="1977285" cy="2374900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F493F315-9625-71E7-075B-87B89A8D3767}"/>
                </a:ext>
              </a:extLst>
            </p:cNvPr>
            <p:cNvSpPr/>
            <p:nvPr/>
          </p:nvSpPr>
          <p:spPr>
            <a:xfrm>
              <a:off x="10092744" y="3716358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6F3EE2-43B4-A31C-5FC5-8607C1410CDB}"/>
                </a:ext>
              </a:extLst>
            </p:cNvPr>
            <p:cNvSpPr txBox="1"/>
            <p:nvPr/>
          </p:nvSpPr>
          <p:spPr>
            <a:xfrm>
              <a:off x="9990173" y="3988509"/>
              <a:ext cx="19511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Сироткин </a:t>
              </a:r>
            </a:p>
            <a:p>
              <a:r>
                <a:rPr lang="ru-RU" sz="1500" dirty="0"/>
                <a:t>Артём</a:t>
              </a:r>
            </a:p>
            <a:p>
              <a:r>
                <a:rPr lang="ru-RU" sz="1500" dirty="0"/>
                <a:t>Александрович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A07F59-419A-8A82-84B6-E0E236D140B8}"/>
                </a:ext>
              </a:extLst>
            </p:cNvPr>
            <p:cNvSpPr txBox="1"/>
            <p:nvPr/>
          </p:nvSpPr>
          <p:spPr>
            <a:xfrm>
              <a:off x="10018008" y="4952266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Программист </a:t>
              </a:r>
              <a:r>
                <a:rPr lang="en-US" sz="1500" dirty="0">
                  <a:latin typeface="Montserrat" panose="00000500000000000000" pitchFamily="2" charset="-52"/>
                </a:rPr>
                <a:t>C++</a:t>
              </a:r>
              <a:endParaRPr lang="ru-RU" sz="15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5E10B18-2A53-5F52-9059-4F5EDA4B3688}"/>
              </a:ext>
            </a:extLst>
          </p:cNvPr>
          <p:cNvGrpSpPr/>
          <p:nvPr/>
        </p:nvGrpSpPr>
        <p:grpSpPr>
          <a:xfrm>
            <a:off x="6246576" y="3719263"/>
            <a:ext cx="1949450" cy="2374900"/>
            <a:chOff x="6246576" y="3719263"/>
            <a:chExt cx="1949450" cy="237490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214EFB2-A0F8-0906-AF2D-4200127F8D0F}"/>
                </a:ext>
              </a:extLst>
            </p:cNvPr>
            <p:cNvSpPr/>
            <p:nvPr/>
          </p:nvSpPr>
          <p:spPr>
            <a:xfrm>
              <a:off x="6350042" y="3719263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F702BA-0F53-ECDA-83A6-EBB30ED51D47}"/>
                </a:ext>
              </a:extLst>
            </p:cNvPr>
            <p:cNvSpPr txBox="1"/>
            <p:nvPr/>
          </p:nvSpPr>
          <p:spPr>
            <a:xfrm>
              <a:off x="6373868" y="3987211"/>
              <a:ext cx="170747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Осипов Матвей Васильевич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E2B478C-5DA8-A2B0-03F6-20A3F766D555}"/>
                </a:ext>
              </a:extLst>
            </p:cNvPr>
            <p:cNvSpPr txBox="1"/>
            <p:nvPr/>
          </p:nvSpPr>
          <p:spPr>
            <a:xfrm>
              <a:off x="6246576" y="4952266"/>
              <a:ext cx="19494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Программист </a:t>
              </a:r>
              <a:r>
                <a:rPr lang="en-US" sz="1500" dirty="0">
                  <a:latin typeface="Montserrat" panose="00000500000000000000" pitchFamily="2" charset="-52"/>
                </a:rPr>
                <a:t>C++</a:t>
              </a:r>
              <a:endParaRPr lang="ru-RU" sz="1500" dirty="0">
                <a:latin typeface="Montserrat" panose="00000500000000000000" pitchFamily="2" charset="-52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3961EF9-0FAD-526F-382B-D28271EA84A9}"/>
              </a:ext>
            </a:extLst>
          </p:cNvPr>
          <p:cNvGrpSpPr/>
          <p:nvPr/>
        </p:nvGrpSpPr>
        <p:grpSpPr>
          <a:xfrm>
            <a:off x="8118034" y="3718042"/>
            <a:ext cx="1949450" cy="2374900"/>
            <a:chOff x="8118034" y="3718042"/>
            <a:chExt cx="1949450" cy="237490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FA8770A-2E4D-EC64-6A4C-61C6E94A4B2C}"/>
                </a:ext>
              </a:extLst>
            </p:cNvPr>
            <p:cNvSpPr/>
            <p:nvPr/>
          </p:nvSpPr>
          <p:spPr>
            <a:xfrm>
              <a:off x="8221488" y="3718042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94EF74-DD82-C2A8-3F9A-8EC994ACA09F}"/>
                </a:ext>
              </a:extLst>
            </p:cNvPr>
            <p:cNvSpPr txBox="1"/>
            <p:nvPr/>
          </p:nvSpPr>
          <p:spPr>
            <a:xfrm>
              <a:off x="8183680" y="3985623"/>
              <a:ext cx="182161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Воробьев </a:t>
              </a:r>
            </a:p>
            <a:p>
              <a:r>
                <a:rPr lang="ru-RU" sz="1500" dirty="0"/>
                <a:t>Илья Анатольевич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320AE7-56C1-452F-C227-26EEC6110D39}"/>
                </a:ext>
              </a:extLst>
            </p:cNvPr>
            <p:cNvSpPr txBox="1"/>
            <p:nvPr/>
          </p:nvSpPr>
          <p:spPr>
            <a:xfrm>
              <a:off x="8118034" y="5070768"/>
              <a:ext cx="19494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Аналитик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AC711AE-8425-AF75-D857-0575CAF5A1DB}"/>
              </a:ext>
            </a:extLst>
          </p:cNvPr>
          <p:cNvGrpSpPr/>
          <p:nvPr/>
        </p:nvGrpSpPr>
        <p:grpSpPr>
          <a:xfrm>
            <a:off x="4382421" y="3719747"/>
            <a:ext cx="1949450" cy="2374900"/>
            <a:chOff x="4382421" y="3719747"/>
            <a:chExt cx="1949450" cy="23749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B9D328E-969D-722F-7EEB-7DECC48AC55A}"/>
                </a:ext>
              </a:extLst>
            </p:cNvPr>
            <p:cNvSpPr/>
            <p:nvPr/>
          </p:nvSpPr>
          <p:spPr>
            <a:xfrm>
              <a:off x="4478367" y="3719747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99C81-3309-E7AB-0DDC-7A8724170D4B}"/>
                </a:ext>
              </a:extLst>
            </p:cNvPr>
            <p:cNvSpPr txBox="1"/>
            <p:nvPr/>
          </p:nvSpPr>
          <p:spPr>
            <a:xfrm>
              <a:off x="4648228" y="3979498"/>
              <a:ext cx="1403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600" dirty="0"/>
                <a:t>Куспаков </a:t>
              </a:r>
              <a:r>
                <a:rPr lang="ru-RU" sz="1500" dirty="0"/>
                <a:t>Олжас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B094E5-ED5C-A7C2-952F-C69CC01DAB07}"/>
                </a:ext>
              </a:extLst>
            </p:cNvPr>
            <p:cNvSpPr txBox="1"/>
            <p:nvPr/>
          </p:nvSpPr>
          <p:spPr>
            <a:xfrm>
              <a:off x="4382421" y="4704642"/>
              <a:ext cx="19494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Коммуникатор, работа над презентациями, грантами, конкурсами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BF9D181B-34BE-6EB6-32C0-9AE725223741}"/>
              </a:ext>
            </a:extLst>
          </p:cNvPr>
          <p:cNvGrpSpPr/>
          <p:nvPr/>
        </p:nvGrpSpPr>
        <p:grpSpPr>
          <a:xfrm>
            <a:off x="631722" y="3719747"/>
            <a:ext cx="1949450" cy="2374900"/>
            <a:chOff x="631722" y="3719747"/>
            <a:chExt cx="1949450" cy="23749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B4F38B16-32FE-6B10-A5EF-3BDDAC387A32}"/>
                </a:ext>
              </a:extLst>
            </p:cNvPr>
            <p:cNvSpPr/>
            <p:nvPr/>
          </p:nvSpPr>
          <p:spPr>
            <a:xfrm>
              <a:off x="732646" y="3719747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56B5A2-E01C-3858-6961-BA9B43FFD146}"/>
                </a:ext>
              </a:extLst>
            </p:cNvPr>
            <p:cNvSpPr txBox="1"/>
            <p:nvPr/>
          </p:nvSpPr>
          <p:spPr>
            <a:xfrm>
              <a:off x="806441" y="3983566"/>
              <a:ext cx="160024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Пасякин Святослав Сергеевич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9F1546-A6D7-33F6-9922-2A168AC81285}"/>
                </a:ext>
              </a:extLst>
            </p:cNvPr>
            <p:cNvSpPr txBox="1"/>
            <p:nvPr/>
          </p:nvSpPr>
          <p:spPr>
            <a:xfrm>
              <a:off x="631722" y="4926398"/>
              <a:ext cx="19494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Разработка </a:t>
              </a:r>
            </a:p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сайта и документации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6C0AE9E-1166-682C-456B-7EAED7DE99B6}"/>
              </a:ext>
            </a:extLst>
          </p:cNvPr>
          <p:cNvGrpSpPr/>
          <p:nvPr/>
        </p:nvGrpSpPr>
        <p:grpSpPr>
          <a:xfrm>
            <a:off x="2503550" y="3719747"/>
            <a:ext cx="1949450" cy="2374900"/>
            <a:chOff x="2503550" y="3719747"/>
            <a:chExt cx="1949450" cy="23749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892560D-2B48-59FD-73E5-37008DBB50D3}"/>
                </a:ext>
              </a:extLst>
            </p:cNvPr>
            <p:cNvSpPr/>
            <p:nvPr/>
          </p:nvSpPr>
          <p:spPr>
            <a:xfrm>
              <a:off x="2603857" y="3719747"/>
              <a:ext cx="1746000" cy="2374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53D938-9DD8-73AC-4F8E-588F20B434B9}"/>
                </a:ext>
              </a:extLst>
            </p:cNvPr>
            <p:cNvSpPr txBox="1"/>
            <p:nvPr/>
          </p:nvSpPr>
          <p:spPr>
            <a:xfrm>
              <a:off x="2596168" y="3982674"/>
              <a:ext cx="17642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sz="1500" dirty="0"/>
                <a:t>Жетписов Ансат Нурланович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2EB2AC-B9BE-EA90-6619-191BD7F5A1BC}"/>
                </a:ext>
              </a:extLst>
            </p:cNvPr>
            <p:cNvSpPr txBox="1"/>
            <p:nvPr/>
          </p:nvSpPr>
          <p:spPr>
            <a:xfrm>
              <a:off x="2503550" y="4930853"/>
              <a:ext cx="194945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Разработка </a:t>
              </a:r>
            </a:p>
            <a:p>
              <a:pPr algn="ctr"/>
              <a:r>
                <a:rPr lang="ru-RU" sz="1500" dirty="0">
                  <a:latin typeface="Montserrat" panose="00000500000000000000" pitchFamily="2" charset="-52"/>
                </a:rPr>
                <a:t>сайта и документации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2743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D6C42A-1A02-01FF-C928-07D87C604C52}"/>
              </a:ext>
            </a:extLst>
          </p:cNvPr>
          <p:cNvSpPr txBox="1"/>
          <p:nvPr/>
        </p:nvSpPr>
        <p:spPr>
          <a:xfrm>
            <a:off x="604593" y="237645"/>
            <a:ext cx="9605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Программа </a:t>
            </a:r>
            <a:r>
              <a:rPr lang="en-US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Mathsem. </a:t>
            </a:r>
            <a:r>
              <a:rPr lang="ru-RU" sz="4000" dirty="0">
                <a:latin typeface="Montserrat ExtraBold" panose="00000900000000000000" pitchFamily="2" charset="-52"/>
              </a:rPr>
              <a:t>Интерфейс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9B659E-4C9D-8A8C-8736-5DAC4B744A75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endParaRPr lang="ru-RU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6" name="Google Shape;246;p15">
            <a:extLst>
              <a:ext uri="{FF2B5EF4-FFF2-40B4-BE49-F238E27FC236}">
                <a16:creationId xmlns:a16="http://schemas.microsoft.com/office/drawing/2014/main" id="{C84C9AFD-F5F6-EA7D-44FD-B2F511785496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812" y="1521288"/>
            <a:ext cx="3375540" cy="224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2;p16">
            <a:extLst>
              <a:ext uri="{FF2B5EF4-FFF2-40B4-BE49-F238E27FC236}">
                <a16:creationId xmlns:a16="http://schemas.microsoft.com/office/drawing/2014/main" id="{52F475F5-8ED0-084F-CA41-EF7EC96B9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866" y="1870540"/>
            <a:ext cx="4550238" cy="358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9;p17">
            <a:extLst>
              <a:ext uri="{FF2B5EF4-FFF2-40B4-BE49-F238E27FC236}">
                <a16:creationId xmlns:a16="http://schemas.microsoft.com/office/drawing/2014/main" id="{1C8EBF2D-AA1F-643C-1A0F-A73D46C46711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812" y="4223613"/>
            <a:ext cx="3375540" cy="21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811BFF-D54F-1479-7EE1-B26354ECCD7C}"/>
              </a:ext>
            </a:extLst>
          </p:cNvPr>
          <p:cNvSpPr txBox="1"/>
          <p:nvPr/>
        </p:nvSpPr>
        <p:spPr>
          <a:xfrm>
            <a:off x="1611309" y="1002577"/>
            <a:ext cx="396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old" panose="00000800000000000000" pitchFamily="2" charset="-52"/>
              </a:rPr>
              <a:t>Стартовый интерфейс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A59041-9F64-1260-92F3-81BBC8873678}"/>
              </a:ext>
            </a:extLst>
          </p:cNvPr>
          <p:cNvSpPr txBox="1"/>
          <p:nvPr/>
        </p:nvSpPr>
        <p:spPr>
          <a:xfrm>
            <a:off x="6992029" y="992537"/>
            <a:ext cx="4265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old" panose="00000800000000000000" pitchFamily="2" charset="-52"/>
                <a:sym typeface="Calibri"/>
              </a:rPr>
              <a:t>Построение множества </a:t>
            </a:r>
            <a:endParaRPr lang="en-US" sz="2400" dirty="0">
              <a:latin typeface="Montserrat Bold" panose="00000800000000000000" pitchFamily="2" charset="-52"/>
              <a:sym typeface="Calibri"/>
            </a:endParaRPr>
          </a:p>
          <a:p>
            <a:pPr algn="ctr"/>
            <a:r>
              <a:rPr lang="ru-RU" sz="2400" dirty="0">
                <a:latin typeface="Montserrat Bold" panose="00000800000000000000" pitchFamily="2" charset="-52"/>
                <a:sym typeface="Calibri"/>
              </a:rPr>
              <a:t>по предикату</a:t>
            </a:r>
            <a:endParaRPr lang="ru-RU" sz="2400" dirty="0">
              <a:latin typeface="Montserrat Bold" panose="000008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57409-DF67-1251-64C9-344E2BD3D187}"/>
              </a:ext>
            </a:extLst>
          </p:cNvPr>
          <p:cNvSpPr txBox="1"/>
          <p:nvPr/>
        </p:nvSpPr>
        <p:spPr>
          <a:xfrm>
            <a:off x="611836" y="3761948"/>
            <a:ext cx="59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old" panose="00000800000000000000" pitchFamily="2" charset="-52"/>
              </a:rPr>
              <a:t>Логическое объединение формул</a:t>
            </a:r>
          </a:p>
        </p:txBody>
      </p:sp>
    </p:spTree>
    <p:extLst>
      <p:ext uri="{BB962C8B-B14F-4D97-AF65-F5344CB8AC3E}">
        <p14:creationId xmlns:p14="http://schemas.microsoft.com/office/powerpoint/2010/main" val="17623400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4EC19-E606-3F40-DFB1-0A01991B8A72}"/>
              </a:ext>
            </a:extLst>
          </p:cNvPr>
          <p:cNvSpPr txBox="1"/>
          <p:nvPr/>
        </p:nvSpPr>
        <p:spPr>
          <a:xfrm>
            <a:off x="604593" y="237645"/>
            <a:ext cx="9134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Программа </a:t>
            </a:r>
            <a:r>
              <a:rPr lang="en-US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Mathsem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. </a:t>
            </a:r>
            <a:r>
              <a:rPr lang="ru-RU" sz="4000" dirty="0">
                <a:latin typeface="Montserrat ExtraBold" panose="00000900000000000000" pitchFamily="2" charset="-52"/>
              </a:rPr>
              <a:t>Формулы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08C802-FE26-798B-CB93-2FFEB0384673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</a:t>
            </a:r>
          </a:p>
        </p:txBody>
      </p:sp>
      <p:pic>
        <p:nvPicPr>
          <p:cNvPr id="7" name="Google Shape;271;p19">
            <a:extLst>
              <a:ext uri="{FF2B5EF4-FFF2-40B4-BE49-F238E27FC236}">
                <a16:creationId xmlns:a16="http://schemas.microsoft.com/office/drawing/2014/main" id="{6A584F72-11FB-7F5A-D752-FCF5E0A99A45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1838" y="1847487"/>
            <a:ext cx="5412502" cy="330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5;p18">
            <a:extLst>
              <a:ext uri="{FF2B5EF4-FFF2-40B4-BE49-F238E27FC236}">
                <a16:creationId xmlns:a16="http://schemas.microsoft.com/office/drawing/2014/main" id="{FEF83CEF-E643-5827-12C8-60E9023EB276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536" y="1847487"/>
            <a:ext cx="5412502" cy="330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9815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18C245-C41A-8276-91BB-38CAF3A3776C}"/>
              </a:ext>
            </a:extLst>
          </p:cNvPr>
          <p:cNvSpPr txBox="1"/>
          <p:nvPr/>
        </p:nvSpPr>
        <p:spPr>
          <a:xfrm>
            <a:off x="604593" y="237645"/>
            <a:ext cx="774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Программа </a:t>
            </a:r>
            <a:r>
              <a:rPr lang="en-US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Mathsem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. </a:t>
            </a:r>
            <a:r>
              <a:rPr lang="ru-RU" sz="4000" dirty="0">
                <a:latin typeface="Montserrat ExtraBold" panose="00000900000000000000" pitchFamily="2" charset="-52"/>
              </a:rPr>
              <a:t>Сети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4C4987-E74C-D70F-5E42-439BF6F271DC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6</a:t>
            </a:r>
          </a:p>
        </p:txBody>
      </p:sp>
      <p:pic>
        <p:nvPicPr>
          <p:cNvPr id="7" name="Google Shape;282;p21">
            <a:extLst>
              <a:ext uri="{FF2B5EF4-FFF2-40B4-BE49-F238E27FC236}">
                <a16:creationId xmlns:a16="http://schemas.microsoft.com/office/drawing/2014/main" id="{9E4CFFA3-6838-3194-C864-F2B286AA80DB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3147" y="1844675"/>
            <a:ext cx="5463891" cy="393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7;p20">
            <a:extLst>
              <a:ext uri="{FF2B5EF4-FFF2-40B4-BE49-F238E27FC236}">
                <a16:creationId xmlns:a16="http://schemas.microsoft.com/office/drawing/2014/main" id="{9A49EEE1-1410-1BBC-AFF9-76F01AA9B144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38" y="1844675"/>
            <a:ext cx="5463891" cy="393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3609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A87994-04FE-7C61-76C4-1AF9CB455E64}"/>
              </a:ext>
            </a:extLst>
          </p:cNvPr>
          <p:cNvSpPr txBox="1"/>
          <p:nvPr/>
        </p:nvSpPr>
        <p:spPr>
          <a:xfrm>
            <a:off x="604593" y="237645"/>
            <a:ext cx="5809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Целевая 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аудитория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5DD730-FD51-2D03-F5E0-6972A90B26C8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C02137-DF25-717C-472D-36B2D2C9E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5" r="36636"/>
          <a:stretch/>
        </p:blipFill>
        <p:spPr bwMode="auto">
          <a:xfrm>
            <a:off x="9299575" y="0"/>
            <a:ext cx="289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CCC8D76-1EC1-854E-E527-4B4D3432606E}"/>
              </a:ext>
            </a:extLst>
          </p:cNvPr>
          <p:cNvGrpSpPr/>
          <p:nvPr/>
        </p:nvGrpSpPr>
        <p:grpSpPr>
          <a:xfrm>
            <a:off x="6527800" y="1938034"/>
            <a:ext cx="3492500" cy="1008062"/>
            <a:chOff x="6527800" y="2636838"/>
            <a:chExt cx="3492500" cy="100806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13BE508-E471-2C98-6423-EB95FDF49BC8}"/>
                </a:ext>
              </a:extLst>
            </p:cNvPr>
            <p:cNvSpPr/>
            <p:nvPr/>
          </p:nvSpPr>
          <p:spPr>
            <a:xfrm>
              <a:off x="6527800" y="2636838"/>
              <a:ext cx="3492500" cy="10080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2222DE-3E75-2F02-95CB-12F275275542}"/>
                </a:ext>
              </a:extLst>
            </p:cNvPr>
            <p:cNvSpPr txBox="1"/>
            <p:nvPr/>
          </p:nvSpPr>
          <p:spPr>
            <a:xfrm>
              <a:off x="6642366" y="2954798"/>
              <a:ext cx="313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 Bold" panose="00000800000000000000" pitchFamily="2" charset="-52"/>
                </a:rPr>
                <a:t>Студенты и аспиранты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04599A8-9F74-8B06-C711-B29CAB4F95A1}"/>
              </a:ext>
            </a:extLst>
          </p:cNvPr>
          <p:cNvGrpSpPr/>
          <p:nvPr/>
        </p:nvGrpSpPr>
        <p:grpSpPr>
          <a:xfrm>
            <a:off x="6527800" y="3161996"/>
            <a:ext cx="3492500" cy="1007634"/>
            <a:chOff x="6527800" y="3860800"/>
            <a:chExt cx="3492500" cy="100763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4AD8A934-D928-65A1-4FDF-9420E9EF8273}"/>
                </a:ext>
              </a:extLst>
            </p:cNvPr>
            <p:cNvSpPr/>
            <p:nvPr/>
          </p:nvSpPr>
          <p:spPr>
            <a:xfrm>
              <a:off x="6527800" y="3860800"/>
              <a:ext cx="3492500" cy="1007634"/>
            </a:xfrm>
            <a:prstGeom prst="roundRect">
              <a:avLst/>
            </a:prstGeom>
            <a:solidFill>
              <a:srgbClr val="00A3FE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B0CCF4-E288-00A5-D7B3-3980CF5F0F96}"/>
                </a:ext>
              </a:extLst>
            </p:cNvPr>
            <p:cNvSpPr txBox="1"/>
            <p:nvPr/>
          </p:nvSpPr>
          <p:spPr>
            <a:xfrm>
              <a:off x="6642366" y="4179768"/>
              <a:ext cx="2398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Преподаватели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06E913D-2270-2D0B-27B5-3FAB6AFB55F4}"/>
              </a:ext>
            </a:extLst>
          </p:cNvPr>
          <p:cNvGrpSpPr/>
          <p:nvPr/>
        </p:nvGrpSpPr>
        <p:grpSpPr>
          <a:xfrm>
            <a:off x="6527800" y="4385959"/>
            <a:ext cx="3492500" cy="1007634"/>
            <a:chOff x="6527800" y="5084763"/>
            <a:chExt cx="3492500" cy="100763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F53918F1-2FDF-6FD9-23C6-C918E77231D4}"/>
                </a:ext>
              </a:extLst>
            </p:cNvPr>
            <p:cNvSpPr/>
            <p:nvPr/>
          </p:nvSpPr>
          <p:spPr>
            <a:xfrm>
              <a:off x="6527800" y="5084763"/>
              <a:ext cx="3492500" cy="1007634"/>
            </a:xfrm>
            <a:prstGeom prst="roundRect">
              <a:avLst/>
            </a:prstGeom>
            <a:solidFill>
              <a:srgbClr val="256CF3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E2F16F-2F39-9776-E3A5-5452BA566EE8}"/>
                </a:ext>
              </a:extLst>
            </p:cNvPr>
            <p:cNvSpPr txBox="1"/>
            <p:nvPr/>
          </p:nvSpPr>
          <p:spPr>
            <a:xfrm>
              <a:off x="6642366" y="5403087"/>
              <a:ext cx="2910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latin typeface="Montserrat Bold" panose="00000800000000000000" pitchFamily="2" charset="-52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Научные сотрудники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54127DF-40B0-3A83-0FA6-5289B9461A5B}"/>
              </a:ext>
            </a:extLst>
          </p:cNvPr>
          <p:cNvGrpSpPr/>
          <p:nvPr/>
        </p:nvGrpSpPr>
        <p:grpSpPr>
          <a:xfrm>
            <a:off x="5379142" y="3161630"/>
            <a:ext cx="1008063" cy="1008000"/>
            <a:chOff x="5379142" y="3860434"/>
            <a:chExt cx="1008063" cy="1008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4B711B1-B1B7-589E-795F-DC5B11627452}"/>
                </a:ext>
              </a:extLst>
            </p:cNvPr>
            <p:cNvSpPr/>
            <p:nvPr/>
          </p:nvSpPr>
          <p:spPr>
            <a:xfrm>
              <a:off x="5379142" y="3860434"/>
              <a:ext cx="1008063" cy="1008000"/>
            </a:xfrm>
            <a:prstGeom prst="roundRect">
              <a:avLst/>
            </a:prstGeom>
            <a:solidFill>
              <a:srgbClr val="00A3FE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8FB5F8-7A18-8A74-1DC7-4520CABE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283" y="4009834"/>
              <a:ext cx="709200" cy="7092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A4D9E91-1832-8F15-5999-52F9B455E980}"/>
              </a:ext>
            </a:extLst>
          </p:cNvPr>
          <p:cNvGrpSpPr/>
          <p:nvPr/>
        </p:nvGrpSpPr>
        <p:grpSpPr>
          <a:xfrm>
            <a:off x="5375275" y="4385164"/>
            <a:ext cx="1008062" cy="1008000"/>
            <a:chOff x="5375275" y="5083968"/>
            <a:chExt cx="1008062" cy="1008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C6AC381-42CA-FC38-CAAD-6CCF1F2267A1}"/>
                </a:ext>
              </a:extLst>
            </p:cNvPr>
            <p:cNvSpPr/>
            <p:nvPr/>
          </p:nvSpPr>
          <p:spPr>
            <a:xfrm>
              <a:off x="5375275" y="5083968"/>
              <a:ext cx="1008062" cy="1008000"/>
            </a:xfrm>
            <a:prstGeom prst="roundRect">
              <a:avLst/>
            </a:prstGeom>
            <a:solidFill>
              <a:srgbClr val="256CF3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800959F-CC51-BBB3-06F1-005F89C8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283" y="5233368"/>
              <a:ext cx="709200" cy="70920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D0EB0EA-114C-0512-67C7-FE9D3E08E868}"/>
              </a:ext>
            </a:extLst>
          </p:cNvPr>
          <p:cNvGrpSpPr/>
          <p:nvPr/>
        </p:nvGrpSpPr>
        <p:grpSpPr>
          <a:xfrm>
            <a:off x="5375274" y="1938033"/>
            <a:ext cx="1008063" cy="1008063"/>
            <a:chOff x="5375274" y="2636837"/>
            <a:chExt cx="1008063" cy="1008063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392ADE47-6B1C-3288-2377-4C8D529B2BC5}"/>
                </a:ext>
              </a:extLst>
            </p:cNvPr>
            <p:cNvSpPr/>
            <p:nvPr/>
          </p:nvSpPr>
          <p:spPr>
            <a:xfrm>
              <a:off x="5375274" y="2636837"/>
              <a:ext cx="1008063" cy="10080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27000" dir="40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0B4F24E-BC5B-2B65-0328-FF6F4BA5F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283" y="2783923"/>
              <a:ext cx="709200" cy="7092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6E47738-7BBC-FCD3-2C73-BC80CAE4A05C}"/>
              </a:ext>
            </a:extLst>
          </p:cNvPr>
          <p:cNvSpPr txBox="1"/>
          <p:nvPr/>
        </p:nvSpPr>
        <p:spPr>
          <a:xfrm>
            <a:off x="621665" y="3912884"/>
            <a:ext cx="22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0000800000000000000" pitchFamily="2" charset="-52"/>
              </a:rPr>
              <a:t>Мы предлагаем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C3D3FC-C6A7-ABAF-4E97-401703132D07}"/>
              </a:ext>
            </a:extLst>
          </p:cNvPr>
          <p:cNvSpPr txBox="1"/>
          <p:nvPr/>
        </p:nvSpPr>
        <p:spPr>
          <a:xfrm>
            <a:off x="618960" y="4278449"/>
            <a:ext cx="3978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Программу, которая позволяет записать математические</a:t>
            </a:r>
          </a:p>
          <a:p>
            <a:r>
              <a:rPr lang="ru-RU" dirty="0">
                <a:latin typeface="Montserrat" panose="00000500000000000000" pitchFamily="2" charset="-52"/>
              </a:rPr>
              <a:t>определения и утверждения на языке теория множеств.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F1F9DD-B42F-37C8-40EA-6DA438D9BF2A}"/>
              </a:ext>
            </a:extLst>
          </p:cNvPr>
          <p:cNvSpPr txBox="1"/>
          <p:nvPr/>
        </p:nvSpPr>
        <p:spPr>
          <a:xfrm>
            <a:off x="620103" y="1838463"/>
            <a:ext cx="22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0000800000000000000" pitchFamily="2" charset="-52"/>
              </a:rPr>
              <a:t>Проблема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620B0-F608-B52F-1786-B869B9E5BC1E}"/>
              </a:ext>
            </a:extLst>
          </p:cNvPr>
          <p:cNvSpPr txBox="1"/>
          <p:nvPr/>
        </p:nvSpPr>
        <p:spPr>
          <a:xfrm>
            <a:off x="617398" y="2204028"/>
            <a:ext cx="39784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Сложность самостоятельно на бумаге записать</a:t>
            </a:r>
          </a:p>
          <a:p>
            <a:r>
              <a:rPr lang="ru-RU" dirty="0">
                <a:latin typeface="Montserrat" panose="00000500000000000000" pitchFamily="2" charset="-52"/>
              </a:rPr>
              <a:t>нужное выражение, составить из них в правильном виде</a:t>
            </a:r>
          </a:p>
          <a:p>
            <a:r>
              <a:rPr lang="ru-RU" dirty="0">
                <a:latin typeface="Montserrat" panose="00000500000000000000" pitchFamily="2" charset="-52"/>
              </a:rPr>
              <a:t>теорему или аксиому.</a:t>
            </a:r>
          </a:p>
        </p:txBody>
      </p:sp>
    </p:spTree>
    <p:extLst>
      <p:ext uri="{BB962C8B-B14F-4D97-AF65-F5344CB8AC3E}">
        <p14:creationId xmlns:p14="http://schemas.microsoft.com/office/powerpoint/2010/main" val="38515764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3E7B6-A0B8-2B52-455C-BDEB55B73AE0}"/>
              </a:ext>
            </a:extLst>
          </p:cNvPr>
          <p:cNvSpPr txBox="1"/>
          <p:nvPr/>
        </p:nvSpPr>
        <p:spPr>
          <a:xfrm>
            <a:off x="604593" y="237645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ExtraBold" panose="00000900000000000000" pitchFamily="2" charset="-52"/>
              </a:rPr>
              <a:t>Конкуренты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51C4F17-F917-2EDB-44E8-BFFB972AA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36752"/>
              </p:ext>
            </p:extLst>
          </p:nvPr>
        </p:nvGraphicFramePr>
        <p:xfrm>
          <a:off x="436453" y="1155701"/>
          <a:ext cx="11252448" cy="5054600"/>
        </p:xfrm>
        <a:graphic>
          <a:graphicData uri="http://schemas.openxmlformats.org/drawingml/2006/table">
            <a:tbl>
              <a:tblPr/>
              <a:tblGrid>
                <a:gridCol w="1875408">
                  <a:extLst>
                    <a:ext uri="{9D8B030D-6E8A-4147-A177-3AD203B41FA5}">
                      <a16:colId xmlns:a16="http://schemas.microsoft.com/office/drawing/2014/main" val="1450702417"/>
                    </a:ext>
                  </a:extLst>
                </a:gridCol>
                <a:gridCol w="1875408">
                  <a:extLst>
                    <a:ext uri="{9D8B030D-6E8A-4147-A177-3AD203B41FA5}">
                      <a16:colId xmlns:a16="http://schemas.microsoft.com/office/drawing/2014/main" val="2033123578"/>
                    </a:ext>
                  </a:extLst>
                </a:gridCol>
                <a:gridCol w="1875408">
                  <a:extLst>
                    <a:ext uri="{9D8B030D-6E8A-4147-A177-3AD203B41FA5}">
                      <a16:colId xmlns:a16="http://schemas.microsoft.com/office/drawing/2014/main" val="370924527"/>
                    </a:ext>
                  </a:extLst>
                </a:gridCol>
                <a:gridCol w="1875408">
                  <a:extLst>
                    <a:ext uri="{9D8B030D-6E8A-4147-A177-3AD203B41FA5}">
                      <a16:colId xmlns:a16="http://schemas.microsoft.com/office/drawing/2014/main" val="3152235612"/>
                    </a:ext>
                  </a:extLst>
                </a:gridCol>
                <a:gridCol w="1875408">
                  <a:extLst>
                    <a:ext uri="{9D8B030D-6E8A-4147-A177-3AD203B41FA5}">
                      <a16:colId xmlns:a16="http://schemas.microsoft.com/office/drawing/2014/main" val="3189469184"/>
                    </a:ext>
                  </a:extLst>
                </a:gridCol>
                <a:gridCol w="1875408">
                  <a:extLst>
                    <a:ext uri="{9D8B030D-6E8A-4147-A177-3AD203B41FA5}">
                      <a16:colId xmlns:a16="http://schemas.microsoft.com/office/drawing/2014/main" val="2135304981"/>
                    </a:ext>
                  </a:extLst>
                </a:gridCol>
              </a:tblGrid>
              <a:tr h="1010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Montserrat Bold" panose="00000800000000000000" pitchFamily="2" charset="-52"/>
                          <a:ea typeface="+mn-ea"/>
                          <a:cs typeface="+mn-cs"/>
                        </a:rPr>
                        <a:t>Coq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Montserrat Bold" panose="000008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Montserrat Bold" panose="00000800000000000000" pitchFamily="2" charset="-52"/>
                          <a:ea typeface="+mn-ea"/>
                          <a:cs typeface="+mn-cs"/>
                        </a:rPr>
                        <a:t>Vampire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Montserrat Bold" panose="000008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Montserrat Bold" panose="00000800000000000000" pitchFamily="2" charset="-52"/>
                          <a:ea typeface="+mn-ea"/>
                          <a:cs typeface="+mn-cs"/>
                        </a:rPr>
                        <a:t>Mizar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Montserrat Bold" panose="000008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 Bold" panose="00000800000000000000" pitchFamily="2" charset="-52"/>
                        </a:rPr>
                        <a:t>Mathematica</a:t>
                      </a:r>
                      <a:endParaRPr lang="ru-RU" dirty="0">
                        <a:latin typeface="Montserrat Bold" panose="00000800000000000000" pitchFamily="2" charset="-52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Montserrat Bold" panose="00000800000000000000" pitchFamily="2" charset="-52"/>
                          <a:ea typeface="+mn-ea"/>
                          <a:cs typeface="+mn-cs"/>
                        </a:rPr>
                        <a:t>Mathsem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Montserrat Bold" panose="000008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23503"/>
                  </a:ext>
                </a:extLst>
              </a:tr>
              <a:tr h="101092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Montserrat" panose="00000500000000000000" pitchFamily="2" charset="-52"/>
                        </a:rPr>
                        <a:t>Простой и понятный интерфейс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13053"/>
                  </a:ext>
                </a:extLst>
              </a:tr>
              <a:tr h="101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Montserrat" panose="00000500000000000000" pitchFamily="2" charset="-52"/>
                        </a:rPr>
                        <a:t>Простой язык для работы с программой</a:t>
                      </a:r>
                      <a:endParaRPr lang="ru-RU" sz="1500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80958"/>
                  </a:ext>
                </a:extLst>
              </a:tr>
              <a:tr h="1010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Montserrat" panose="00000500000000000000" pitchFamily="2" charset="-52"/>
                        </a:rPr>
                        <a:t>Низкий порог вхождения в области математики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31533"/>
                  </a:ext>
                </a:extLst>
              </a:tr>
              <a:tr h="101092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Montserrat" panose="00000500000000000000" pitchFamily="2" charset="-52"/>
                        </a:rPr>
                        <a:t>Низкая стоимость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rgbClr val="00A3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90946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5855F8-5EC0-AD02-F588-8C89C531F421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8</a:t>
            </a:r>
            <a:endParaRPr lang="ru-RU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2" name="Знак ''минус'' 31">
            <a:extLst>
              <a:ext uri="{FF2B5EF4-FFF2-40B4-BE49-F238E27FC236}">
                <a16:creationId xmlns:a16="http://schemas.microsoft.com/office/drawing/2014/main" id="{D145F708-883C-4B08-8A0C-4B422FF8A36F}"/>
              </a:ext>
            </a:extLst>
          </p:cNvPr>
          <p:cNvSpPr/>
          <p:nvPr/>
        </p:nvSpPr>
        <p:spPr>
          <a:xfrm>
            <a:off x="8700078" y="5480937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нак ''плюс'' 32">
            <a:extLst>
              <a:ext uri="{FF2B5EF4-FFF2-40B4-BE49-F238E27FC236}">
                <a16:creationId xmlns:a16="http://schemas.microsoft.com/office/drawing/2014/main" id="{BAFDA63A-01E9-4288-97C3-F29AA538C47A}"/>
              </a:ext>
            </a:extLst>
          </p:cNvPr>
          <p:cNvSpPr/>
          <p:nvPr/>
        </p:nvSpPr>
        <p:spPr>
          <a:xfrm>
            <a:off x="-1295973" y="2066479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нак ''плюс'' 33">
            <a:extLst>
              <a:ext uri="{FF2B5EF4-FFF2-40B4-BE49-F238E27FC236}">
                <a16:creationId xmlns:a16="http://schemas.microsoft.com/office/drawing/2014/main" id="{BE1C487B-044D-4440-8B75-2522ABF73BF7}"/>
              </a:ext>
            </a:extLst>
          </p:cNvPr>
          <p:cNvSpPr/>
          <p:nvPr/>
        </p:nvSpPr>
        <p:spPr>
          <a:xfrm>
            <a:off x="10617138" y="2375273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нак ''плюс'' 34">
            <a:extLst>
              <a:ext uri="{FF2B5EF4-FFF2-40B4-BE49-F238E27FC236}">
                <a16:creationId xmlns:a16="http://schemas.microsoft.com/office/drawing/2014/main" id="{6447DA2B-571B-446D-A741-1B3D075D33C0}"/>
              </a:ext>
            </a:extLst>
          </p:cNvPr>
          <p:cNvSpPr/>
          <p:nvPr/>
        </p:nvSpPr>
        <p:spPr>
          <a:xfrm>
            <a:off x="10617138" y="3380556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нак ''плюс'' 35">
            <a:extLst>
              <a:ext uri="{FF2B5EF4-FFF2-40B4-BE49-F238E27FC236}">
                <a16:creationId xmlns:a16="http://schemas.microsoft.com/office/drawing/2014/main" id="{057A48F7-EE3E-4C48-BBC1-C10EE10F184D}"/>
              </a:ext>
            </a:extLst>
          </p:cNvPr>
          <p:cNvSpPr/>
          <p:nvPr/>
        </p:nvSpPr>
        <p:spPr>
          <a:xfrm>
            <a:off x="8699708" y="4292787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нак ''плюс'' 36">
            <a:extLst>
              <a:ext uri="{FF2B5EF4-FFF2-40B4-BE49-F238E27FC236}">
                <a16:creationId xmlns:a16="http://schemas.microsoft.com/office/drawing/2014/main" id="{6E75FB62-573A-47F8-8426-3FD39E44238C}"/>
              </a:ext>
            </a:extLst>
          </p:cNvPr>
          <p:cNvSpPr/>
          <p:nvPr/>
        </p:nvSpPr>
        <p:spPr>
          <a:xfrm>
            <a:off x="10617138" y="5391122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Знак ''минус'' 37">
            <a:extLst>
              <a:ext uri="{FF2B5EF4-FFF2-40B4-BE49-F238E27FC236}">
                <a16:creationId xmlns:a16="http://schemas.microsoft.com/office/drawing/2014/main" id="{1C463E3A-BA5F-4FA1-A439-4A866DB8186E}"/>
              </a:ext>
            </a:extLst>
          </p:cNvPr>
          <p:cNvSpPr/>
          <p:nvPr/>
        </p:nvSpPr>
        <p:spPr>
          <a:xfrm>
            <a:off x="8700078" y="2368924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16355C5E-E53D-4FBE-A196-BAABCFD5993B}"/>
              </a:ext>
            </a:extLst>
          </p:cNvPr>
          <p:cNvSpPr/>
          <p:nvPr/>
        </p:nvSpPr>
        <p:spPr>
          <a:xfrm>
            <a:off x="6850481" y="2384999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нак ''минус'' 39">
            <a:extLst>
              <a:ext uri="{FF2B5EF4-FFF2-40B4-BE49-F238E27FC236}">
                <a16:creationId xmlns:a16="http://schemas.microsoft.com/office/drawing/2014/main" id="{113A6713-CFB5-4DC1-B830-42F3BBF58A54}"/>
              </a:ext>
            </a:extLst>
          </p:cNvPr>
          <p:cNvSpPr/>
          <p:nvPr/>
        </p:nvSpPr>
        <p:spPr>
          <a:xfrm>
            <a:off x="4976197" y="2375273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нак ''минус'' 40">
            <a:extLst>
              <a:ext uri="{FF2B5EF4-FFF2-40B4-BE49-F238E27FC236}">
                <a16:creationId xmlns:a16="http://schemas.microsoft.com/office/drawing/2014/main" id="{D230F20C-4601-439A-97ED-762B4B8FF11F}"/>
              </a:ext>
            </a:extLst>
          </p:cNvPr>
          <p:cNvSpPr/>
          <p:nvPr/>
        </p:nvSpPr>
        <p:spPr>
          <a:xfrm>
            <a:off x="3101913" y="2375474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нак ''минус'' 41">
            <a:extLst>
              <a:ext uri="{FF2B5EF4-FFF2-40B4-BE49-F238E27FC236}">
                <a16:creationId xmlns:a16="http://schemas.microsoft.com/office/drawing/2014/main" id="{4A59607F-623F-4769-BD1F-F69FC0447F56}"/>
              </a:ext>
            </a:extLst>
          </p:cNvPr>
          <p:cNvSpPr/>
          <p:nvPr/>
        </p:nvSpPr>
        <p:spPr>
          <a:xfrm>
            <a:off x="8700078" y="3380556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нак ''минус'' 42">
            <a:extLst>
              <a:ext uri="{FF2B5EF4-FFF2-40B4-BE49-F238E27FC236}">
                <a16:creationId xmlns:a16="http://schemas.microsoft.com/office/drawing/2014/main" id="{21577E66-B04E-4F0A-85F2-043CF1B0522B}"/>
              </a:ext>
            </a:extLst>
          </p:cNvPr>
          <p:cNvSpPr/>
          <p:nvPr/>
        </p:nvSpPr>
        <p:spPr>
          <a:xfrm>
            <a:off x="6858518" y="3429201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нак ''минус'' 43">
            <a:extLst>
              <a:ext uri="{FF2B5EF4-FFF2-40B4-BE49-F238E27FC236}">
                <a16:creationId xmlns:a16="http://schemas.microsoft.com/office/drawing/2014/main" id="{1A898E56-0AEF-415A-B4AD-CA5E53D3B92B}"/>
              </a:ext>
            </a:extLst>
          </p:cNvPr>
          <p:cNvSpPr/>
          <p:nvPr/>
        </p:nvSpPr>
        <p:spPr>
          <a:xfrm>
            <a:off x="4976197" y="3429000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нак ''минус'' 44">
            <a:extLst>
              <a:ext uri="{FF2B5EF4-FFF2-40B4-BE49-F238E27FC236}">
                <a16:creationId xmlns:a16="http://schemas.microsoft.com/office/drawing/2014/main" id="{2C5C8FA6-0A3A-47D5-B6CD-82B60F3B3011}"/>
              </a:ext>
            </a:extLst>
          </p:cNvPr>
          <p:cNvSpPr/>
          <p:nvPr/>
        </p:nvSpPr>
        <p:spPr>
          <a:xfrm>
            <a:off x="3093876" y="3429000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нак ''минус'' 46">
            <a:extLst>
              <a:ext uri="{FF2B5EF4-FFF2-40B4-BE49-F238E27FC236}">
                <a16:creationId xmlns:a16="http://schemas.microsoft.com/office/drawing/2014/main" id="{D6B20689-D337-40BC-A5D8-E5D2FF516A61}"/>
              </a:ext>
            </a:extLst>
          </p:cNvPr>
          <p:cNvSpPr/>
          <p:nvPr/>
        </p:nvSpPr>
        <p:spPr>
          <a:xfrm>
            <a:off x="6858518" y="4473403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нак ''минус'' 47">
            <a:extLst>
              <a:ext uri="{FF2B5EF4-FFF2-40B4-BE49-F238E27FC236}">
                <a16:creationId xmlns:a16="http://schemas.microsoft.com/office/drawing/2014/main" id="{7B099522-34D8-4F3F-B03F-5C6E171B585E}"/>
              </a:ext>
            </a:extLst>
          </p:cNvPr>
          <p:cNvSpPr/>
          <p:nvPr/>
        </p:nvSpPr>
        <p:spPr>
          <a:xfrm>
            <a:off x="4979208" y="4385839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нак ''минус'' 48">
            <a:extLst>
              <a:ext uri="{FF2B5EF4-FFF2-40B4-BE49-F238E27FC236}">
                <a16:creationId xmlns:a16="http://schemas.microsoft.com/office/drawing/2014/main" id="{B1A3294B-D188-48C3-A21C-B15F7D67E52E}"/>
              </a:ext>
            </a:extLst>
          </p:cNvPr>
          <p:cNvSpPr/>
          <p:nvPr/>
        </p:nvSpPr>
        <p:spPr>
          <a:xfrm>
            <a:off x="3087181" y="4385839"/>
            <a:ext cx="604800" cy="604890"/>
          </a:xfrm>
          <a:prstGeom prst="mathMin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нак ''плюс'' 49">
            <a:extLst>
              <a:ext uri="{FF2B5EF4-FFF2-40B4-BE49-F238E27FC236}">
                <a16:creationId xmlns:a16="http://schemas.microsoft.com/office/drawing/2014/main" id="{05BD7185-502E-48AD-B0B8-56C80860CB91}"/>
              </a:ext>
            </a:extLst>
          </p:cNvPr>
          <p:cNvSpPr/>
          <p:nvPr/>
        </p:nvSpPr>
        <p:spPr>
          <a:xfrm>
            <a:off x="4976197" y="5399854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нак ''плюс'' 50">
            <a:extLst>
              <a:ext uri="{FF2B5EF4-FFF2-40B4-BE49-F238E27FC236}">
                <a16:creationId xmlns:a16="http://schemas.microsoft.com/office/drawing/2014/main" id="{C3C75929-B6B5-4B6A-928D-62F64E107E0F}"/>
              </a:ext>
            </a:extLst>
          </p:cNvPr>
          <p:cNvSpPr/>
          <p:nvPr/>
        </p:nvSpPr>
        <p:spPr>
          <a:xfrm>
            <a:off x="3081174" y="5399854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нак ''плюс'' 51">
            <a:extLst>
              <a:ext uri="{FF2B5EF4-FFF2-40B4-BE49-F238E27FC236}">
                <a16:creationId xmlns:a16="http://schemas.microsoft.com/office/drawing/2014/main" id="{798B5888-9CA6-4E47-879A-FFEA19818BE0}"/>
              </a:ext>
            </a:extLst>
          </p:cNvPr>
          <p:cNvSpPr/>
          <p:nvPr/>
        </p:nvSpPr>
        <p:spPr>
          <a:xfrm>
            <a:off x="6858518" y="5399854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35">
            <a:extLst>
              <a:ext uri="{FF2B5EF4-FFF2-40B4-BE49-F238E27FC236}">
                <a16:creationId xmlns:a16="http://schemas.microsoft.com/office/drawing/2014/main" id="{057A48F7-EE3E-4C48-BBC1-C10EE10F184D}"/>
              </a:ext>
            </a:extLst>
          </p:cNvPr>
          <p:cNvSpPr/>
          <p:nvPr/>
        </p:nvSpPr>
        <p:spPr>
          <a:xfrm>
            <a:off x="10599080" y="4292787"/>
            <a:ext cx="605170" cy="60489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35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9CEE5-BC8B-2D18-C3B2-3F5DC6DF8C51}"/>
              </a:ext>
            </a:extLst>
          </p:cNvPr>
          <p:cNvSpPr txBox="1"/>
          <p:nvPr/>
        </p:nvSpPr>
        <p:spPr>
          <a:xfrm>
            <a:off x="3838010" y="206652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Montserrat ExtraBold" panose="00000900000000000000" pitchFamily="2" charset="-52"/>
              </a:rPr>
              <a:t>Бизнес </a:t>
            </a:r>
            <a:r>
              <a:rPr lang="ru-RU" sz="4000" dirty="0">
                <a:solidFill>
                  <a:srgbClr val="2B68FA"/>
                </a:solidFill>
                <a:latin typeface="Montserrat ExtraBold" panose="00000900000000000000" pitchFamily="2" charset="-52"/>
              </a:rPr>
              <a:t>модель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947F76-D6DC-674B-6D3F-2394657D2988}"/>
              </a:ext>
            </a:extLst>
          </p:cNvPr>
          <p:cNvSpPr/>
          <p:nvPr/>
        </p:nvSpPr>
        <p:spPr>
          <a:xfrm>
            <a:off x="0" y="6170442"/>
            <a:ext cx="488950" cy="327172"/>
          </a:xfrm>
          <a:prstGeom prst="rect">
            <a:avLst/>
          </a:prstGeom>
          <a:solidFill>
            <a:srgbClr val="256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</a:t>
            </a:r>
            <a:endParaRPr lang="ru-RU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0BD128-AD29-5E35-0AB1-4AF109F27D8E}"/>
              </a:ext>
            </a:extLst>
          </p:cNvPr>
          <p:cNvSpPr/>
          <p:nvPr/>
        </p:nvSpPr>
        <p:spPr>
          <a:xfrm>
            <a:off x="912897" y="1052513"/>
            <a:ext cx="2520000" cy="3636961"/>
          </a:xfrm>
          <a:prstGeom prst="rect">
            <a:avLst/>
          </a:prstGeom>
          <a:solidFill>
            <a:srgbClr val="00A3FE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EF3AEF-0373-72BC-D8AB-07663B2DFAF3}"/>
              </a:ext>
            </a:extLst>
          </p:cNvPr>
          <p:cNvSpPr/>
          <p:nvPr/>
        </p:nvSpPr>
        <p:spPr>
          <a:xfrm>
            <a:off x="6158507" y="1052513"/>
            <a:ext cx="2520000" cy="3636962"/>
          </a:xfrm>
          <a:prstGeom prst="rect">
            <a:avLst/>
          </a:prstGeom>
          <a:solidFill>
            <a:srgbClr val="256BF7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A1DE95-34A9-5C8E-56E7-71F7D901E5B9}"/>
              </a:ext>
            </a:extLst>
          </p:cNvPr>
          <p:cNvSpPr/>
          <p:nvPr/>
        </p:nvSpPr>
        <p:spPr>
          <a:xfrm>
            <a:off x="8751302" y="1036753"/>
            <a:ext cx="2520000" cy="3636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61136-E72B-B3BA-26D5-3D14D3B29F77}"/>
              </a:ext>
            </a:extLst>
          </p:cNvPr>
          <p:cNvSpPr txBox="1"/>
          <p:nvPr/>
        </p:nvSpPr>
        <p:spPr>
          <a:xfrm>
            <a:off x="931817" y="1523813"/>
            <a:ext cx="155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Bold" panose="00000800000000000000" pitchFamily="2" charset="-52"/>
              </a:rPr>
              <a:t>Ключевые партнеры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DF5E-1146-6361-A1DF-330D8687275F}"/>
              </a:ext>
            </a:extLst>
          </p:cNvPr>
          <p:cNvSpPr txBox="1"/>
          <p:nvPr/>
        </p:nvSpPr>
        <p:spPr>
          <a:xfrm>
            <a:off x="928106" y="2300702"/>
            <a:ext cx="23266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Университеты и образовательные учреждения</a:t>
            </a:r>
            <a:endParaRPr lang="en-US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Исследовательские организации </a:t>
            </a:r>
            <a:endParaRPr lang="en-US" sz="14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      и ученые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1645C6-2E22-498E-6E0D-B868EDB6B508}"/>
              </a:ext>
            </a:extLst>
          </p:cNvPr>
          <p:cNvSpPr/>
          <p:nvPr/>
        </p:nvSpPr>
        <p:spPr>
          <a:xfrm>
            <a:off x="3544761" y="1047307"/>
            <a:ext cx="2520000" cy="36158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27000" dir="40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5294A-A9EF-F042-6A74-5AEDC4C074CB}"/>
              </a:ext>
            </a:extLst>
          </p:cNvPr>
          <p:cNvSpPr txBox="1"/>
          <p:nvPr/>
        </p:nvSpPr>
        <p:spPr>
          <a:xfrm>
            <a:off x="3698328" y="1521248"/>
            <a:ext cx="1557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0000800000000000000" pitchFamily="2" charset="-52"/>
              </a:rPr>
              <a:t>Ключевые ресурсы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D1101-F3E0-28A9-627F-E23AC3871990}"/>
              </a:ext>
            </a:extLst>
          </p:cNvPr>
          <p:cNvSpPr txBox="1"/>
          <p:nvPr/>
        </p:nvSpPr>
        <p:spPr>
          <a:xfrm>
            <a:off x="6315029" y="1385313"/>
            <a:ext cx="192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Bold" panose="00000800000000000000" pitchFamily="2" charset="-52"/>
              </a:rPr>
              <a:t>Ключевые виды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E78E6D-FF16-B7E3-B4EB-EC2A7560852D}"/>
              </a:ext>
            </a:extLst>
          </p:cNvPr>
          <p:cNvSpPr txBox="1"/>
          <p:nvPr/>
        </p:nvSpPr>
        <p:spPr>
          <a:xfrm>
            <a:off x="8855354" y="1521248"/>
            <a:ext cx="198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 Bold" panose="00000800000000000000" pitchFamily="2" charset="-52"/>
              </a:rPr>
              <a:t>Ценностные предложения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C3E88F-2A09-151C-E373-11903EC5D934}"/>
              </a:ext>
            </a:extLst>
          </p:cNvPr>
          <p:cNvGrpSpPr/>
          <p:nvPr/>
        </p:nvGrpSpPr>
        <p:grpSpPr>
          <a:xfrm>
            <a:off x="6245353" y="4818793"/>
            <a:ext cx="5220001" cy="1327011"/>
            <a:chOff x="6096000" y="4802327"/>
            <a:chExt cx="5205530" cy="132701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693A92E-B2AC-1D63-4C35-FCC99F3AB50C}"/>
                </a:ext>
              </a:extLst>
            </p:cNvPr>
            <p:cNvSpPr/>
            <p:nvPr/>
          </p:nvSpPr>
          <p:spPr>
            <a:xfrm>
              <a:off x="6096001" y="4802327"/>
              <a:ext cx="5205529" cy="13270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55692F-0A1C-AD70-745E-6E4B4D1D95CC}"/>
                </a:ext>
              </a:extLst>
            </p:cNvPr>
            <p:cNvSpPr txBox="1"/>
            <p:nvPr/>
          </p:nvSpPr>
          <p:spPr>
            <a:xfrm>
              <a:off x="6096000" y="4805680"/>
              <a:ext cx="357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 Bold" panose="00000800000000000000" pitchFamily="2" charset="-52"/>
                </a:rPr>
                <a:t>Потребительский сегмент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459E6-CCEA-2CD5-12A6-F85F4EC36EA2}"/>
                </a:ext>
              </a:extLst>
            </p:cNvPr>
            <p:cNvSpPr txBox="1"/>
            <p:nvPr/>
          </p:nvSpPr>
          <p:spPr>
            <a:xfrm>
              <a:off x="6109762" y="5133270"/>
              <a:ext cx="5012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Montserrat" panose="00000500000000000000" pitchFamily="2" charset="-52"/>
                </a:rPr>
                <a:t>Студенты и преподаватели вузов и колледжей, а также исследователи в области дискретной математики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4FF973-9116-891A-705D-BC363482EAE6}"/>
              </a:ext>
            </a:extLst>
          </p:cNvPr>
          <p:cNvSpPr txBox="1"/>
          <p:nvPr/>
        </p:nvSpPr>
        <p:spPr>
          <a:xfrm>
            <a:off x="6176625" y="2300178"/>
            <a:ext cx="2436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и совершенствование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Сотрудничество и партнерство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и </a:t>
            </a:r>
          </a:p>
          <a:p>
            <a:r>
              <a:rPr lang="ru-RU" dirty="0"/>
              <a:t>      поддержка </a:t>
            </a:r>
          </a:p>
          <a:p>
            <a:r>
              <a:rPr lang="ru-RU" dirty="0"/>
              <a:t>      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Маркетинг и </a:t>
            </a:r>
          </a:p>
          <a:p>
            <a:r>
              <a:rPr lang="ru-RU" dirty="0"/>
              <a:t>      продвижение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2730C4F-C5E5-3D85-9FBC-75DA21E8EDCA}"/>
              </a:ext>
            </a:extLst>
          </p:cNvPr>
          <p:cNvGrpSpPr/>
          <p:nvPr/>
        </p:nvGrpSpPr>
        <p:grpSpPr>
          <a:xfrm>
            <a:off x="919204" y="4802327"/>
            <a:ext cx="5220000" cy="1327011"/>
            <a:chOff x="1200147" y="4802327"/>
            <a:chExt cx="5220000" cy="132701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DAEF05A-3CA3-484F-1B2D-05E3F3C751C3}"/>
                </a:ext>
              </a:extLst>
            </p:cNvPr>
            <p:cNvSpPr/>
            <p:nvPr/>
          </p:nvSpPr>
          <p:spPr>
            <a:xfrm>
              <a:off x="1200147" y="4802327"/>
              <a:ext cx="5220000" cy="132701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42E7EC-D811-ECE8-6341-C5F7C18C25EE}"/>
                </a:ext>
              </a:extLst>
            </p:cNvPr>
            <p:cNvSpPr txBox="1"/>
            <p:nvPr/>
          </p:nvSpPr>
          <p:spPr>
            <a:xfrm>
              <a:off x="1306297" y="4804291"/>
              <a:ext cx="4595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Montserrat Bold" panose="00000800000000000000" pitchFamily="2" charset="-52"/>
                </a:rPr>
                <a:t>Взаимоотношения с клиентами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2A77D3-92D0-925F-BC6B-E7BBB9FE8B79}"/>
                </a:ext>
              </a:extLst>
            </p:cNvPr>
            <p:cNvSpPr txBox="1"/>
            <p:nvPr/>
          </p:nvSpPr>
          <p:spPr>
            <a:xfrm>
              <a:off x="1306297" y="5133699"/>
              <a:ext cx="45958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>
                  <a:latin typeface="Montserrat" panose="00000500000000000000" pitchFamily="2" charset="-52"/>
                </a:defRPr>
              </a:lvl1pPr>
            </a:lstStyle>
            <a:p>
              <a:r>
                <a:rPr lang="ru-RU" dirty="0"/>
                <a:t>Студенты и преподаватели вузов и колледжей, а также исследователи в области дискретной математики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358CD1B-8952-88A5-0DEE-F2937D4ED861}"/>
              </a:ext>
            </a:extLst>
          </p:cNvPr>
          <p:cNvSpPr txBox="1"/>
          <p:nvPr/>
        </p:nvSpPr>
        <p:spPr>
          <a:xfrm>
            <a:off x="3549729" y="2175618"/>
            <a:ext cx="24136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Montserrat" panose="00000500000000000000" pitchFamily="2" charset="-5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Разработчики и программисты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Образовательные и исследовательские партнеры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Исходный код и технологическая архитектура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Образовательные материалы и документация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2E173A-3C18-0F2A-5A6B-8E663E8E4A87}"/>
              </a:ext>
            </a:extLst>
          </p:cNvPr>
          <p:cNvSpPr txBox="1"/>
          <p:nvPr/>
        </p:nvSpPr>
        <p:spPr>
          <a:xfrm>
            <a:off x="8751302" y="2298569"/>
            <a:ext cx="2276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Montserrat" panose="00000500000000000000" pitchFamily="2" charset="-5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Упрощение обучения дискретной математики студентам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исследований в дискретной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6840748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</TotalTime>
  <Words>403</Words>
  <Application>Microsoft Office PowerPoint</Application>
  <PresentationFormat>Широкоэкранный</PresentationFormat>
  <Paragraphs>133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Montserrat ExtraBold</vt:lpstr>
      <vt:lpstr>Arial</vt:lpstr>
      <vt:lpstr>Calibri</vt:lpstr>
      <vt:lpstr>Calibri Light</vt:lpstr>
      <vt:lpstr>Montserrat</vt:lpstr>
      <vt:lpstr>Roboto Black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Алексютин Дмитрий Олегович</dc:creator>
  <cp:lastModifiedBy>user</cp:lastModifiedBy>
  <cp:revision>182</cp:revision>
  <dcterms:created xsi:type="dcterms:W3CDTF">2023-12-07T10:02:39Z</dcterms:created>
  <dcterms:modified xsi:type="dcterms:W3CDTF">2023-12-13T09:29:47Z</dcterms:modified>
</cp:coreProperties>
</file>