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1544B60-01EE-483F-BA31-83B4FE6E80D4}">
          <p14:sldIdLst>
            <p14:sldId id="256"/>
            <p14:sldId id="259"/>
            <p14:sldId id="257"/>
            <p14:sldId id="258"/>
            <p14:sldId id="261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FF99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6C020-457F-4714-8A26-F668528977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66A7E6-EFB2-4B5F-B237-0432A5B47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0229AA-B226-47AA-9343-F56357A5A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30853F-E285-46F1-9A34-C7D92A2F8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30A000-7040-44C0-862F-4FCF7F0E2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7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E235D-0D42-4D5B-B6CE-37D0E0E76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35574C-7159-4DB0-ABE8-DB574C87F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ABC6DF-DD92-46CB-ABAC-18E6D5480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EE22EF-AC07-43FA-BB5A-05DD39DF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97E088-0AAA-4F08-B74F-BCAA3134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89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B82F9DA-F44A-40D4-8EBC-2808551743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B14A39-77BE-4342-A290-C5DD4199E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5B0DF9-1554-4C35-91A0-D92C885A1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D3F163-298B-4F68-B13D-105AF21B8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43E1B3-3EF7-4DAE-8D7D-FB1D8A9F2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8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E8C53E-DED2-4D9C-8ED7-745665142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1AF335-6B2F-48D6-81A8-72C92BF3A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D3D8EA-7CCF-40DF-B9E3-D886C2C64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2EE6D7-030D-484F-A6C8-79E17D29B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23CD8D-4EDA-40BB-B2E9-995CC65B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25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54FF21-64F2-45F3-BF46-1CCEDB027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BE59CF-060E-4DB3-B278-90E2BCFD5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25E087-5DD9-44C0-BB8B-9DAA2DD64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ACCDE2-0E1D-4424-B2BC-FEC274333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15ECEA-2684-4BAD-811A-412970DE0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982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F910F7-E1B1-435D-A81E-1D9291F2F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880955-954E-43FC-AE58-7681BB00CB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71918E-326C-4945-BCC6-61D636206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DD2A4B-91BA-4F29-8377-085D195A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03DEF3-E19E-4F62-A785-320FBA9C1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A871CB-CA62-4092-8236-0F5CC7C3E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23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36E586-1F78-4100-9CAF-0FCEE7414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A0CA2F-2A9D-45D1-849D-EF900E250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FF950F-CDB2-4814-9155-A8BDF03F9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905244B-9AA5-4604-B029-E45C539AE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90438C5-0195-4B36-95C2-BE2EE5451C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EEB88FE-542E-47A1-AF0E-88575DDB7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5EE89FC-DC53-42B3-87B3-A50D24547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79A6337-0483-40DC-A401-142AB7F1E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571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418684-AA2E-4EA2-8D54-6A70F4479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7AE663A-60CB-495C-9513-000D6484F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6BB292-6C1F-45E8-BD0B-8BE81E135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ED13723-FEF1-4D32-8E32-3A223D68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97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B5D9768-21DD-4225-B36F-10191683E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C624DC0-2911-4FD2-BBD4-5E2A2A4E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C8340A-E4F9-4D71-A2D9-251D5E01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75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08A33-F30D-486E-AB30-A92622CF3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2AFBBC-C8B3-4DB4-9D2D-2D19BE9F4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0E3C1A-29A9-4D3C-BAAB-715E5EFED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53753B-7DCC-4440-8B58-0777280CA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2B2C99-8206-409F-8A37-6DCA47A4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F56E33-3B06-424C-BA21-FBB75C141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89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2E898-583F-4DCD-BADC-E6993B698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60F8524-C088-44E3-92BF-BDB161BDF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2DB5F6-A078-4CD0-9017-D3A2B001C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882108-1B3E-4035-B936-0B6BE934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A51F23-4030-4B95-AEDC-1BFB60CB2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17955C-4D7E-40A0-A255-EF948189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06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8BBD7-C893-4557-A026-87DD9F7B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F3EA12-CB44-4286-BEDD-F66934F11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2090B8-6BD9-4952-AF79-96E830B5A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7FEA3-F954-4036-B035-79B5024D3F07}" type="datetimeFigureOut">
              <a:rPr lang="ru-RU" smtClean="0"/>
              <a:t>28.03.2024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0F725-66A2-4973-BDA0-E4BF721B3A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FAD441-A03A-4EBB-928E-C0C91D22F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710D-5600-4D11-83CB-15B05A1F9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98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4C3F6E4-16FA-4B80-9B86-BF9820A3D979}"/>
              </a:ext>
            </a:extLst>
          </p:cNvPr>
          <p:cNvSpPr/>
          <p:nvPr/>
        </p:nvSpPr>
        <p:spPr>
          <a:xfrm>
            <a:off x="1341784" y="3854193"/>
            <a:ext cx="5555918" cy="375351"/>
          </a:xfrm>
          <a:prstGeom prst="rect">
            <a:avLst/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30BD874-AEDD-41BB-8128-2234A4B2839F}"/>
              </a:ext>
            </a:extLst>
          </p:cNvPr>
          <p:cNvSpPr/>
          <p:nvPr/>
        </p:nvSpPr>
        <p:spPr>
          <a:xfrm>
            <a:off x="1322402" y="3172545"/>
            <a:ext cx="9345598" cy="375351"/>
          </a:xfrm>
          <a:prstGeom prst="rect">
            <a:avLst/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3654569-C254-40F7-8E8E-C44999EC744C}"/>
              </a:ext>
            </a:extLst>
          </p:cNvPr>
          <p:cNvSpPr/>
          <p:nvPr/>
        </p:nvSpPr>
        <p:spPr>
          <a:xfrm>
            <a:off x="1322402" y="2483501"/>
            <a:ext cx="9345598" cy="377592"/>
          </a:xfrm>
          <a:prstGeom prst="rect">
            <a:avLst/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98F8D6-9800-4BBD-AF9F-15219B5E9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6042" y="5892939"/>
            <a:ext cx="3721253" cy="685800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ru-RU" sz="1800" dirty="0">
                <a:latin typeface="Unbounded" pitchFamily="2" charset="-52"/>
              </a:rPr>
              <a:t>Куратор: Губанова Н.В.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BD7272A-EDE5-4DCC-B661-FEBC07CCB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240" y="452121"/>
            <a:ext cx="28575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0E485854-3316-40C7-B4DB-5D926C6D094C}"/>
              </a:ext>
            </a:extLst>
          </p:cNvPr>
          <p:cNvSpPr txBox="1">
            <a:spLocks/>
          </p:cNvSpPr>
          <p:nvPr/>
        </p:nvSpPr>
        <p:spPr>
          <a:xfrm>
            <a:off x="9620342" y="4759607"/>
            <a:ext cx="1935295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800" dirty="0">
                <a:latin typeface="Unbounded" pitchFamily="2" charset="-52"/>
              </a:rPr>
              <a:t>2024/2025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E2B364-6158-4FDA-B160-C227D1494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682" y="2790072"/>
            <a:ext cx="10906761" cy="1745769"/>
          </a:xfrm>
        </p:spPr>
        <p:txBody>
          <a:bodyPr>
            <a:noAutofit/>
          </a:bodyPr>
          <a:lstStyle/>
          <a:p>
            <a:pPr algn="l"/>
            <a:r>
              <a:rPr lang="ru-RU" sz="4000" b="1" i="0" dirty="0">
                <a:effectLst/>
                <a:latin typeface="Unbounded SemiBold" pitchFamily="2" charset="-52"/>
              </a:rPr>
              <a:t>Применение маркетинговых инструментов в типографии «Линия График»</a:t>
            </a:r>
            <a:endParaRPr lang="ru-RU" sz="4000" dirty="0">
              <a:latin typeface="Unbounded SemiBold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7919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B36A75E-3C9B-4477-879E-B9892B3BAB77}"/>
              </a:ext>
            </a:extLst>
          </p:cNvPr>
          <p:cNvSpPr/>
          <p:nvPr/>
        </p:nvSpPr>
        <p:spPr>
          <a:xfrm>
            <a:off x="1684422" y="534735"/>
            <a:ext cx="5196046" cy="493171"/>
          </a:xfrm>
          <a:prstGeom prst="rect">
            <a:avLst/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0A50B1-20AA-4D99-B914-875D267BE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Unbounded" pitchFamily="2" charset="-52"/>
              </a:rPr>
              <a:t>Проблематика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F31661D5-F2B7-4AE7-8EE0-A35BE5D00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63440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ru-RU" dirty="0">
                <a:latin typeface="Unbounded" pitchFamily="2" charset="-52"/>
              </a:rPr>
              <a:t>Упрощение процессов коммуникаций между исполнителем и заказчиком с применением информационных технологий.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A961673-E612-4CAF-9151-8FF69C7BE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952" y="1958016"/>
            <a:ext cx="2438095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16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9C1EA79-1B86-4E22-A00D-976D6A8FB581}"/>
              </a:ext>
            </a:extLst>
          </p:cNvPr>
          <p:cNvSpPr/>
          <p:nvPr/>
        </p:nvSpPr>
        <p:spPr>
          <a:xfrm>
            <a:off x="1297423" y="559889"/>
            <a:ext cx="1414933" cy="493171"/>
          </a:xfrm>
          <a:prstGeom prst="rect">
            <a:avLst/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FF31F2-3EF7-4778-9014-B7C1F1AD0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Unbounded" pitchFamily="2" charset="-52"/>
              </a:rPr>
              <a:t>Цель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860FBA3C-C23A-4E72-8AF7-A7CA58911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13739"/>
            <a:ext cx="10515600" cy="132556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Unbounded" pitchFamily="2" charset="-52"/>
              </a:rPr>
              <a:t>Проект упростит взаимодействия заказчиков и типографии на всех этапах выполнения заказа.</a:t>
            </a: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id="{339A7E1E-A866-4BC8-8DD8-729BE8C9E48E}"/>
              </a:ext>
            </a:extLst>
          </p:cNvPr>
          <p:cNvSpPr/>
          <p:nvPr/>
        </p:nvSpPr>
        <p:spPr>
          <a:xfrm>
            <a:off x="5090159" y="3048000"/>
            <a:ext cx="1544015" cy="274320"/>
          </a:xfrm>
          <a:prstGeom prst="rightArrow">
            <a:avLst>
              <a:gd name="adj1" fmla="val 50000"/>
              <a:gd name="adj2" fmla="val 9210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EA8DA791-0066-4A2A-8549-4DF9EE2349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753" y="1559712"/>
            <a:ext cx="2438095" cy="2438095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27A48423-211A-45DD-B3E5-18E17CD9B8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890" y="2206620"/>
            <a:ext cx="2438095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17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EE858EC-8F45-4A22-B5B5-F2425AB380EB}"/>
              </a:ext>
            </a:extLst>
          </p:cNvPr>
          <p:cNvSpPr/>
          <p:nvPr/>
        </p:nvSpPr>
        <p:spPr>
          <a:xfrm>
            <a:off x="1559293" y="507424"/>
            <a:ext cx="4851133" cy="493171"/>
          </a:xfrm>
          <a:prstGeom prst="rect">
            <a:avLst/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C7FCE1-51B2-4E86-83F0-D4B21AC4B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Unbounded" pitchFamily="2" charset="-52"/>
              </a:rPr>
              <a:t>Актуальность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12DEC451-5FFD-44FB-8F67-D3D550EFF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18280"/>
            <a:ext cx="10515600" cy="205232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ru-RU" dirty="0">
                <a:latin typeface="Unbounded" pitchFamily="2" charset="-52"/>
              </a:rPr>
              <a:t>Любой бизнес должен расширятся. Автоматизация бизнес-процессов на сегодня является необходимым условием успешного развития бизнеса и расширения рыночного сегмента. 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20C03B0-F6A2-4343-B956-97393F8F0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952" y="1636065"/>
            <a:ext cx="2438095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243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F6FED14-DA4B-40C7-A876-21D92F516C66}"/>
              </a:ext>
            </a:extLst>
          </p:cNvPr>
          <p:cNvSpPr/>
          <p:nvPr/>
        </p:nvSpPr>
        <p:spPr>
          <a:xfrm>
            <a:off x="1645920" y="4090435"/>
            <a:ext cx="8996374" cy="1575412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47FC82F-6A44-4621-AB2E-504D021F1406}"/>
              </a:ext>
            </a:extLst>
          </p:cNvPr>
          <p:cNvSpPr/>
          <p:nvPr/>
        </p:nvSpPr>
        <p:spPr>
          <a:xfrm>
            <a:off x="1645920" y="1994053"/>
            <a:ext cx="8996374" cy="1575412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EB59A3F-67F6-404F-971C-4839A41C4563}"/>
              </a:ext>
            </a:extLst>
          </p:cNvPr>
          <p:cNvSpPr/>
          <p:nvPr/>
        </p:nvSpPr>
        <p:spPr>
          <a:xfrm>
            <a:off x="1661905" y="534735"/>
            <a:ext cx="6221186" cy="493171"/>
          </a:xfrm>
          <a:prstGeom prst="rect">
            <a:avLst/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A4384B-F980-457C-8701-329FD31C0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>
                <a:latin typeface="Unbounded" pitchFamily="2" charset="-52"/>
              </a:rPr>
              <a:t>Ключевые задачи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6780C44A-D46E-4E07-BD27-8A4F2A95C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906" y="4215360"/>
            <a:ext cx="8771068" cy="132556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Unbounded" pitchFamily="2" charset="-52"/>
              </a:rPr>
              <a:t>Создать платформу для отслеживания статуса заказа типографии </a:t>
            </a:r>
            <a:endParaRPr lang="en-US" dirty="0">
              <a:latin typeface="Unbounded" pitchFamily="2" charset="-52"/>
            </a:endParaRPr>
          </a:p>
          <a:p>
            <a:pPr marL="0" indent="0" algn="just">
              <a:buNone/>
            </a:pPr>
            <a:endParaRPr lang="ru-RU" dirty="0">
              <a:latin typeface="Unbounded" pitchFamily="2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94744B-2BA0-4165-BF3B-9F3D77E46D51}"/>
              </a:ext>
            </a:extLst>
          </p:cNvPr>
          <p:cNvSpPr txBox="1"/>
          <p:nvPr/>
        </p:nvSpPr>
        <p:spPr>
          <a:xfrm>
            <a:off x="1694027" y="2211658"/>
            <a:ext cx="8900159" cy="1273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>
                <a:latin typeface="Unbounded" pitchFamily="2" charset="-5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just"/>
            <a:r>
              <a:rPr lang="ru-RU" dirty="0"/>
              <a:t>Дополнить сайт функционалом работы с клиентами для автоматизации процессов</a:t>
            </a:r>
          </a:p>
        </p:txBody>
      </p:sp>
    </p:spTree>
    <p:extLst>
      <p:ext uri="{BB962C8B-B14F-4D97-AF65-F5344CB8AC3E}">
        <p14:creationId xmlns:p14="http://schemas.microsoft.com/office/powerpoint/2010/main" val="2782810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19D2151-1FC2-4874-A536-6C990997211E}"/>
              </a:ext>
            </a:extLst>
          </p:cNvPr>
          <p:cNvSpPr/>
          <p:nvPr/>
        </p:nvSpPr>
        <p:spPr>
          <a:xfrm>
            <a:off x="1172829" y="1218406"/>
            <a:ext cx="3704123" cy="493171"/>
          </a:xfrm>
          <a:prstGeom prst="rect">
            <a:avLst/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AE2FC33-D31F-433B-9D9D-FCFBB53E19B6}"/>
              </a:ext>
            </a:extLst>
          </p:cNvPr>
          <p:cNvSpPr/>
          <p:nvPr/>
        </p:nvSpPr>
        <p:spPr>
          <a:xfrm>
            <a:off x="1378015" y="453298"/>
            <a:ext cx="8893743" cy="493171"/>
          </a:xfrm>
          <a:prstGeom prst="rect">
            <a:avLst/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EAD3B5-1B14-4BE6-8177-55572F28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1325563"/>
          </a:xfrm>
        </p:spPr>
        <p:txBody>
          <a:bodyPr/>
          <a:lstStyle/>
          <a:p>
            <a:r>
              <a:rPr lang="ru-RU" dirty="0">
                <a:latin typeface="Unbounded" pitchFamily="2" charset="-52"/>
              </a:rPr>
              <a:t>Ожидаемый</a:t>
            </a:r>
            <a:r>
              <a:rPr lang="ru-RU" dirty="0">
                <a:solidFill>
                  <a:schemeClr val="bg1"/>
                </a:solidFill>
                <a:latin typeface="Unbounded" pitchFamily="2" charset="-52"/>
              </a:rPr>
              <a:t> </a:t>
            </a:r>
            <a:r>
              <a:rPr lang="ru-RU" dirty="0">
                <a:latin typeface="Unbounded" pitchFamily="2" charset="-52"/>
              </a:rPr>
              <a:t>продуктовый</a:t>
            </a:r>
            <a:r>
              <a:rPr lang="ru-RU" dirty="0">
                <a:solidFill>
                  <a:schemeClr val="bg1"/>
                </a:solidFill>
                <a:latin typeface="Unbounded" pitchFamily="2" charset="-52"/>
              </a:rPr>
              <a:t> </a:t>
            </a:r>
            <a:r>
              <a:rPr lang="ru-RU" dirty="0">
                <a:latin typeface="Unbounded" pitchFamily="2" charset="-52"/>
              </a:rPr>
              <a:t>результат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E2CA34-E5C7-4AF2-8F39-667A3A4AA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67311"/>
            <a:ext cx="10515600" cy="93472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ru-RU" dirty="0">
                <a:latin typeface="Unbounded" pitchFamily="2" charset="-52"/>
              </a:rPr>
              <a:t>Создание </a:t>
            </a:r>
            <a:r>
              <a:rPr lang="en-US" dirty="0">
                <a:latin typeface="Unbounded" pitchFamily="2" charset="-52"/>
              </a:rPr>
              <a:t>CRM</a:t>
            </a:r>
            <a:r>
              <a:rPr lang="ru-RU" dirty="0">
                <a:latin typeface="Unbounded" pitchFamily="2" charset="-52"/>
              </a:rPr>
              <a:t>-системы для типографии ЛинияГрафик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C997B70-39DC-4B28-85C0-2D3E70B0F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952" y="2209952"/>
            <a:ext cx="2438095" cy="2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67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EE639A4-7E0A-4782-AF05-3F3157D29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22325"/>
            <a:ext cx="4533900" cy="1325563"/>
          </a:xfrm>
        </p:spPr>
        <p:txBody>
          <a:bodyPr/>
          <a:lstStyle/>
          <a:p>
            <a:r>
              <a:rPr lang="ru-RU" dirty="0">
                <a:latin typeface="Unbounded" pitchFamily="2" charset="-52"/>
              </a:rPr>
              <a:t>Спасибо за внимание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ED5C06-7C12-497F-84E8-88D618374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" y="5786121"/>
            <a:ext cx="28575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4E46D74-95EA-4350-A447-5EE7070566AC}"/>
              </a:ext>
            </a:extLst>
          </p:cNvPr>
          <p:cNvSpPr/>
          <p:nvPr/>
        </p:nvSpPr>
        <p:spPr>
          <a:xfrm>
            <a:off x="5295900" y="139700"/>
            <a:ext cx="6731000" cy="6530339"/>
          </a:xfrm>
          <a:prstGeom prst="rect">
            <a:avLst/>
          </a:prstGeom>
          <a:pattFill prst="pct20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1EDC1C2-511F-46E3-8017-F2895C0CEC49}"/>
              </a:ext>
            </a:extLst>
          </p:cNvPr>
          <p:cNvSpPr/>
          <p:nvPr/>
        </p:nvSpPr>
        <p:spPr>
          <a:xfrm>
            <a:off x="6489700" y="139700"/>
            <a:ext cx="5537200" cy="6530339"/>
          </a:xfrm>
          <a:prstGeom prst="rect">
            <a:avLst/>
          </a:prstGeom>
          <a:pattFill prst="pct25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EB447F1-F864-4281-877E-D4D75B88C34F}"/>
              </a:ext>
            </a:extLst>
          </p:cNvPr>
          <p:cNvSpPr/>
          <p:nvPr/>
        </p:nvSpPr>
        <p:spPr>
          <a:xfrm>
            <a:off x="7886700" y="139699"/>
            <a:ext cx="4140200" cy="6530339"/>
          </a:xfrm>
          <a:prstGeom prst="rect">
            <a:avLst/>
          </a:prstGeom>
          <a:pattFill prst="pct30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084CC73-9EE7-4B10-A8F2-9979BA180739}"/>
              </a:ext>
            </a:extLst>
          </p:cNvPr>
          <p:cNvSpPr/>
          <p:nvPr/>
        </p:nvSpPr>
        <p:spPr>
          <a:xfrm>
            <a:off x="9626600" y="139698"/>
            <a:ext cx="2400300" cy="6530339"/>
          </a:xfrm>
          <a:prstGeom prst="rect">
            <a:avLst/>
          </a:prstGeom>
          <a:pattFill prst="pct50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1029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94</Words>
  <Application>Microsoft Office PowerPoint</Application>
  <PresentationFormat>Широкоэкранный</PresentationFormat>
  <Paragraphs>15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Unbounded</vt:lpstr>
      <vt:lpstr>Unbounded SemiBold</vt:lpstr>
      <vt:lpstr>Тема Office</vt:lpstr>
      <vt:lpstr>Применение маркетинговых инструментов в типографии «Линия График»</vt:lpstr>
      <vt:lpstr>Проблематика</vt:lpstr>
      <vt:lpstr>Цель</vt:lpstr>
      <vt:lpstr>Актуальность</vt:lpstr>
      <vt:lpstr>Ключевые задачи</vt:lpstr>
      <vt:lpstr>Ожидаемый продуктовый результат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 гп</dc:creator>
  <cp:lastModifiedBy>z гп</cp:lastModifiedBy>
  <cp:revision>47</cp:revision>
  <dcterms:created xsi:type="dcterms:W3CDTF">2024-03-26T14:40:33Z</dcterms:created>
  <dcterms:modified xsi:type="dcterms:W3CDTF">2024-03-28T13:57:00Z</dcterms:modified>
</cp:coreProperties>
</file>