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5143500" cx="9144000"/>
  <p:notesSz cx="6858000" cy="9144000"/>
  <p:embeddedFontLst>
    <p:embeddedFont>
      <p:font typeface="Montserrat SemiBold"/>
      <p:regular r:id="rId18"/>
      <p:bold r:id="rId19"/>
      <p:italic r:id="rId20"/>
      <p:boldItalic r:id="rId21"/>
    </p:embeddedFont>
    <p:embeddedFont>
      <p:font typeface="Montserrat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  <p:embeddedFont>
      <p:font typeface="Montserrat Medium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4" roundtripDataSignature="AMtx7miNK1MbLhX8PZ6N2wI8fzaB9qR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F882C67-B885-4F12-A44B-44EC0366E740}">
  <a:tblStyle styleId="{0F882C67-B885-4F12-A44B-44EC0366E74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SemiBold-italic.fntdata"/><Relationship Id="rId22" Type="http://schemas.openxmlformats.org/officeDocument/2006/relationships/font" Target="fonts/Montserrat-regular.fntdata"/><Relationship Id="rId21" Type="http://schemas.openxmlformats.org/officeDocument/2006/relationships/font" Target="fonts/MontserratSemiBold-boldItalic.fntdata"/><Relationship Id="rId24" Type="http://schemas.openxmlformats.org/officeDocument/2006/relationships/font" Target="fonts/Montserrat-italic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Lato-regular.fntdata"/><Relationship Id="rId25" Type="http://schemas.openxmlformats.org/officeDocument/2006/relationships/font" Target="fonts/Montserrat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Medium-bold.fntdata"/><Relationship Id="rId30" Type="http://schemas.openxmlformats.org/officeDocument/2006/relationships/font" Target="fonts/MontserratMedium-regular.fntdata"/><Relationship Id="rId11" Type="http://schemas.openxmlformats.org/officeDocument/2006/relationships/slide" Target="slides/slide5.xml"/><Relationship Id="rId33" Type="http://schemas.openxmlformats.org/officeDocument/2006/relationships/font" Target="fonts/MontserratMedium-bold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Medium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MontserratSemiBold-bold.fntdata"/><Relationship Id="rId18" Type="http://schemas.openxmlformats.org/officeDocument/2006/relationships/font" Target="fonts/MontserratSemiBol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c3f1171c0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" name="Google Shape;149;g2c3f1171c08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92073a8b5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6" name="Google Shape;156;g292073a8b55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" name="Google Shape;67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" name="Google Shape;73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d77a313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" name="Google Shape;91;g1ed77a3134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3f1171c0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" name="Google Shape;102;g2c3f1171c08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c3ad7256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g2c3ad72569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3ad72569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g2c3ad725695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a5488b501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g2a5488b501d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c3f1171c0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g2c3f1171c08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5"/>
          <p:cNvSpPr txBox="1"/>
          <p:nvPr>
            <p:ph idx="1" type="body"/>
          </p:nvPr>
        </p:nvSpPr>
        <p:spPr>
          <a:xfrm>
            <a:off x="628650" y="1369219"/>
            <a:ext cx="7886700" cy="32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/>
            </a:lvl1pPr>
            <a:lvl2pPr indent="-28575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/>
            </a:lvl2pPr>
            <a:lvl3pPr indent="-28575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/>
            </a:lvl3pPr>
            <a:lvl4pPr indent="-28575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/>
            </a:lvl4pPr>
            <a:lvl5pPr indent="-28575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/>
            </a:lvl5pPr>
            <a:lvl6pPr indent="-28575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/>
            </a:lvl6pPr>
            <a:lvl7pPr indent="-2857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/>
            </a:lvl7pPr>
            <a:lvl8pPr indent="-2857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/>
            </a:lvl8pPr>
            <a:lvl9pPr indent="-28575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Char char="■"/>
              <a:defRPr/>
            </a:lvl9pPr>
          </a:lstStyle>
          <a:p/>
        </p:txBody>
      </p:sp>
      <p:sp>
        <p:nvSpPr>
          <p:cNvPr id="16" name="Google Shape;16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hyperlink" Target="https://www.sciencedirect.com/science/article/abs/pii/S0022103117301737#bb0165" TargetMode="External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hyperlink" Target="https://faseb.onlinelibrary.wiley.com/doi/abs/10.1096/fasebj.31.1_supplement.636.30" TargetMode="External"/><Relationship Id="rId5" Type="http://schemas.openxmlformats.org/officeDocument/2006/relationships/hyperlink" Target="https://www.impactjournals.us/index.php/download/archives/04-06-2019-1559634099-6-IMPACT%20:%20IJRHAL-42.%20format.%20hum%20-%20MODERN%20DAY%20GADGETS%20&amp;%20THEIR%20IMPACT%20ON%20HEALTH%20&amp;%20ACADEMIC%20PERFORMANCE%20OF%20THE%20YOUTH.pdf" TargetMode="External"/><Relationship Id="rId6" Type="http://schemas.openxmlformats.org/officeDocument/2006/relationships/hyperlink" Target="https://www.impactjournals.us/index.php/download/archives/04-06-2019-1559634099-6-IMPACT%20:%20IJRHAL-42.%20format.%20hum%20-%20MODERN%20DAY%20GADGETS%20&amp;%20THEIR%20IMPACT%20ON%20HEALTH%20&amp;%20ACADEMIC%20PERFORMANCE%20OF%20THE%20YOUTH.pdf" TargetMode="External"/><Relationship Id="rId7" Type="http://schemas.openxmlformats.org/officeDocument/2006/relationships/hyperlink" Target="https://www.impactjournals.us/index.php/download/archives/04-06-2019-1559634099-6-IMPACT%20:%20IJRHAL-42.%20format.%20hum%20-%20MODERN%20DAY%20GADGETS%20&amp;%20THEIR%20IMPACT%20ON%20HEALTH%20&amp;%20ACADEMIC%20PERFORMANCE%20OF%20THE%20YOUTH.pdf" TargetMode="External"/><Relationship Id="rId8" Type="http://schemas.openxmlformats.org/officeDocument/2006/relationships/hyperlink" Target="https://www.impactjournals.us/index.php/download/archives/04-06-2019-1559634099-6-IMPACT%20:%20IJRHAL-42.%20format.%20hum%20-%20MODERN%20DAY%20GADGETS%20&amp;%20THEIR%20IMPACT%20ON%20HEALTH%20&amp;%20ACADEMIC%20PERFORMANCE%20OF%20THE%20YOUTH.pdf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Relationship Id="rId5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plH3atenLX6_LfuF5in1bkYjc1vQZaQV/view" TargetMode="External"/><Relationship Id="rId4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arduino-tex.ru/news/71/esp826-uroki-http-zapros-get.html" TargetMode="External"/><Relationship Id="rId4" Type="http://schemas.openxmlformats.org/officeDocument/2006/relationships/hyperlink" Target="https://arduino-tex.ru/news/72/esp826-uroki-http-zapros-post.html" TargetMode="External"/><Relationship Id="rId5" Type="http://schemas.openxmlformats.org/officeDocument/2006/relationships/hyperlink" Target="https://microkontroller.ru/esp8266-projects/podklyuchenie-nodemcu-esp8266-k-mqtt-brokeru-s-pomoshhyu-arduino-ide/" TargetMode="External"/><Relationship Id="rId6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15.jp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"/>
          <p:cNvPicPr preferRelativeResize="0"/>
          <p:nvPr/>
        </p:nvPicPr>
        <p:blipFill rotWithShape="1">
          <a:blip r:embed="rId3">
            <a:alphaModFix/>
          </a:blip>
          <a:srcRect b="4689" l="69643" r="0" t="11541"/>
          <a:stretch/>
        </p:blipFill>
        <p:spPr>
          <a:xfrm rot="-4308030">
            <a:off x="43961" y="-1564011"/>
            <a:ext cx="5540277" cy="859959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"/>
          <p:cNvSpPr txBox="1"/>
          <p:nvPr/>
        </p:nvSpPr>
        <p:spPr>
          <a:xfrm>
            <a:off x="-44988" y="1888875"/>
            <a:ext cx="92340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rgbClr val="351C75"/>
                </a:solidFill>
                <a:latin typeface="Montserrat"/>
                <a:ea typeface="Montserrat"/>
                <a:cs typeface="Montserrat"/>
                <a:sym typeface="Montserrat"/>
              </a:rPr>
              <a:t>Станция для борьбы с информационной зависимостью</a:t>
            </a:r>
            <a:endParaRPr b="1" i="0" sz="3000" u="none" cap="none" strike="noStrike">
              <a:solidFill>
                <a:srgbClr val="351C7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1"/>
          <p:cNvSpPr txBox="1"/>
          <p:nvPr/>
        </p:nvSpPr>
        <p:spPr>
          <a:xfrm>
            <a:off x="279550" y="155275"/>
            <a:ext cx="872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3" name="Google Shape;63;p1"/>
          <p:cNvPicPr preferRelativeResize="0"/>
          <p:nvPr/>
        </p:nvPicPr>
        <p:blipFill rotWithShape="1">
          <a:blip r:embed="rId4">
            <a:alphaModFix/>
          </a:blip>
          <a:srcRect b="61656" l="43067" r="40013" t="0"/>
          <a:stretch/>
        </p:blipFill>
        <p:spPr>
          <a:xfrm rot="-4989406">
            <a:off x="5922008" y="-1885173"/>
            <a:ext cx="3469848" cy="442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"/>
          <p:cNvPicPr preferRelativeResize="0"/>
          <p:nvPr/>
        </p:nvPicPr>
        <p:blipFill rotWithShape="1">
          <a:blip r:embed="rId5">
            <a:alphaModFix/>
          </a:blip>
          <a:srcRect b="0" l="0" r="0" t="66842"/>
          <a:stretch/>
        </p:blipFill>
        <p:spPr>
          <a:xfrm>
            <a:off x="6750775" y="4444050"/>
            <a:ext cx="2250375" cy="6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c3f1171c08_0_1"/>
          <p:cNvSpPr txBox="1"/>
          <p:nvPr/>
        </p:nvSpPr>
        <p:spPr>
          <a:xfrm>
            <a:off x="0" y="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rgbClr val="8E7CC3"/>
                </a:solidFill>
                <a:latin typeface="Montserrat"/>
                <a:ea typeface="Montserrat"/>
                <a:cs typeface="Montserrat"/>
                <a:sym typeface="Montserrat"/>
              </a:rPr>
              <a:t>Представление проекта</a:t>
            </a:r>
            <a:endParaRPr b="1" i="0" sz="1600" u="none" cap="none" strike="noStrike">
              <a:solidFill>
                <a:srgbClr val="8E7C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g2c3f1171c08_0_1"/>
          <p:cNvSpPr/>
          <p:nvPr/>
        </p:nvSpPr>
        <p:spPr>
          <a:xfrm>
            <a:off x="1206900" y="431100"/>
            <a:ext cx="6730200" cy="4603200"/>
          </a:xfrm>
          <a:prstGeom prst="rect">
            <a:avLst/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g2c3f1171c08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687" y="563975"/>
            <a:ext cx="6440624" cy="433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2073a8b55_0_41"/>
          <p:cNvSpPr txBox="1"/>
          <p:nvPr/>
        </p:nvSpPr>
        <p:spPr>
          <a:xfrm>
            <a:off x="0" y="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" sz="1600" u="none" cap="none" strike="noStrike">
                <a:solidFill>
                  <a:srgbClr val="8E7CC3"/>
                </a:solidFill>
                <a:latin typeface="Montserrat"/>
                <a:ea typeface="Montserrat"/>
                <a:cs typeface="Montserrat"/>
                <a:sym typeface="Montserrat"/>
              </a:rPr>
              <a:t>Планы на</a:t>
            </a:r>
            <a:r>
              <a:rPr b="1" lang="ru" sz="1600">
                <a:solidFill>
                  <a:srgbClr val="8E7CC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ru" sz="1600" u="none" cap="none" strike="noStrike">
                <a:solidFill>
                  <a:srgbClr val="8E7CC3"/>
                </a:solidFill>
                <a:latin typeface="Montserrat"/>
                <a:ea typeface="Montserrat"/>
                <a:cs typeface="Montserrat"/>
                <a:sym typeface="Montserrat"/>
              </a:rPr>
              <a:t>семестр</a:t>
            </a:r>
            <a:endParaRPr b="1" i="0" sz="1600" u="none" cap="none" strike="noStrike">
              <a:solidFill>
                <a:srgbClr val="8E7C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g292073a8b55_0_41"/>
          <p:cNvSpPr/>
          <p:nvPr/>
        </p:nvSpPr>
        <p:spPr>
          <a:xfrm>
            <a:off x="445500" y="691877"/>
            <a:ext cx="3303000" cy="756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51C75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>
                <a:latin typeface="Montserrat"/>
                <a:ea typeface="Montserrat"/>
                <a:cs typeface="Montserrat"/>
                <a:sym typeface="Montserrat"/>
              </a:rPr>
              <a:t>Налаживание работы сайта и его связи с прототипом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g292073a8b55_0_41"/>
          <p:cNvSpPr/>
          <p:nvPr/>
        </p:nvSpPr>
        <p:spPr>
          <a:xfrm>
            <a:off x="445500" y="2596923"/>
            <a:ext cx="3303000" cy="791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51C75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Работающий прототип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1" name="Google Shape;161;g292073a8b55_0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1948" y="3701150"/>
            <a:ext cx="650100" cy="6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92073a8b55_0_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950" y="1697488"/>
            <a:ext cx="650100" cy="6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92073a8b55_0_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9" y="610350"/>
            <a:ext cx="3952725" cy="407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 txBox="1"/>
          <p:nvPr/>
        </p:nvSpPr>
        <p:spPr>
          <a:xfrm>
            <a:off x="-297000" y="242875"/>
            <a:ext cx="944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" sz="1600" u="none" cap="none" strike="noStrike">
                <a:solidFill>
                  <a:srgbClr val="8E7CC3"/>
                </a:solidFill>
                <a:latin typeface="Montserrat"/>
                <a:ea typeface="Montserrat"/>
                <a:cs typeface="Montserrat"/>
                <a:sym typeface="Montserrat"/>
              </a:rPr>
              <a:t>О команде</a:t>
            </a:r>
            <a:endParaRPr b="1" i="0" sz="1600" u="none" cap="none" strike="noStrike">
              <a:solidFill>
                <a:srgbClr val="8E7C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70" name="Google Shape;70;p2"/>
          <p:cNvGraphicFramePr/>
          <p:nvPr/>
        </p:nvGraphicFramePr>
        <p:xfrm>
          <a:off x="783138" y="673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{0F882C67-B885-4F12-A44B-44EC0366E740}</a:tableStyleId>
              </a:tblPr>
              <a:tblGrid>
                <a:gridCol w="2716975"/>
                <a:gridCol w="1345350"/>
                <a:gridCol w="3515400"/>
              </a:tblGrid>
              <a:tr h="145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ru" sz="1400" u="none" cap="none" strike="noStrike">
                          <a:solidFill>
                            <a:srgbClr val="351C75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ФИО</a:t>
                      </a:r>
                      <a:endParaRPr b="1" sz="1400" u="none" cap="none" strike="noStrike">
                        <a:solidFill>
                          <a:srgbClr val="351C75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8E7C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E7C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7CC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ru" sz="1400" u="none" cap="none" strike="noStrike">
                          <a:solidFill>
                            <a:srgbClr val="351C75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Группа</a:t>
                      </a:r>
                      <a:endParaRPr b="1" sz="1400" u="none" cap="none" strike="noStrike">
                        <a:solidFill>
                          <a:srgbClr val="351C75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8E7C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E7C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7CC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ru" sz="1400" u="none" cap="none" strike="noStrike">
                          <a:solidFill>
                            <a:srgbClr val="351C75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Роль в проекте</a:t>
                      </a:r>
                      <a:endParaRPr b="1" sz="1400" u="none" cap="none" strike="noStrike">
                        <a:solidFill>
                          <a:srgbClr val="351C75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8E7CC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E7CC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7CC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</a:tr>
              <a:tr h="266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Азимов Амин Русланович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211-472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Исполнитель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Айвазян Айк Арменович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211-291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Исполнитель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Антипов Данила Вадимович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211-472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Исполнитель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Бекоев Александр Ахсарович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211-472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Исполнитель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2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Бурдин Евгений Николаевич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211-724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Руководитель подгруппы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2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Голубев Алексей Александрович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211-472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Исполнитель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Жлобинский Владислав Алексеевич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211-327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Руководитель подгруппы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Мальцева Альбина Олеговна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211-752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Руководитель подгруппы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6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Мальцева Ульяна Олеговна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211-271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Руководитель проекта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Смыков Станислав Александрович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211-291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Руководитель подгруппы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Туйдиев Илёс Хабибуллоевич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211-421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Исполнитель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Шакармамадов Мустафо Икболшоевич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211-421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Исполнитель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Шокиров Абдукарим Абдурашидович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211-421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Исполнитель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/>
          <p:nvPr/>
        </p:nvSpPr>
        <p:spPr>
          <a:xfrm>
            <a:off x="-18875" y="740225"/>
            <a:ext cx="4572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" sz="1300" u="none" cap="none" strike="noStrike">
                <a:solidFill>
                  <a:srgbClr val="674EA7"/>
                </a:solidFill>
                <a:latin typeface="Montserrat"/>
                <a:ea typeface="Montserrat"/>
                <a:cs typeface="Montserrat"/>
                <a:sym typeface="Montserrat"/>
              </a:rPr>
              <a:t>Проблемная ситуация</a:t>
            </a:r>
            <a:endParaRPr b="1" i="0" sz="1300" u="none" cap="none" strike="noStrike">
              <a:solidFill>
                <a:srgbClr val="674EA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" name="Google Shape;76;p3"/>
          <p:cNvPicPr preferRelativeResize="0"/>
          <p:nvPr/>
        </p:nvPicPr>
        <p:blipFill rotWithShape="1">
          <a:blip r:embed="rId3">
            <a:alphaModFix/>
          </a:blip>
          <a:srcRect b="-4806" l="-810" r="34951" t="69895"/>
          <a:stretch/>
        </p:blipFill>
        <p:spPr>
          <a:xfrm rot="-519708">
            <a:off x="750919" y="4562360"/>
            <a:ext cx="7318890" cy="179568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/>
          <p:cNvSpPr txBox="1"/>
          <p:nvPr/>
        </p:nvSpPr>
        <p:spPr>
          <a:xfrm>
            <a:off x="4760200" y="2617350"/>
            <a:ext cx="41616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Привычные методы борьбы с зависимостью, как оказалось, малоэффективны, поэтому возникает необходимость в устройстве, которое могло бы помочь людям в этом. В первую очередь сократить время, проводимое в гаджетах, необходимо:</a:t>
            </a:r>
            <a:br>
              <a:rPr b="0" i="0" lang="ru" sz="1100" u="none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b="0" i="0" sz="1100" u="none" cap="none" strike="noStrike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Font typeface="Montserrat Medium"/>
              <a:buChar char="●"/>
            </a:pPr>
            <a:r>
              <a:rPr b="0" i="0" lang="ru" sz="1100" u="none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учебных заведениях или дома детям</a:t>
            </a:r>
            <a:endParaRPr b="0" i="0" sz="1100" u="none" cap="none" strike="noStrike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Font typeface="Montserrat Medium"/>
              <a:buChar char="●"/>
            </a:pPr>
            <a:r>
              <a:rPr b="0" i="0" lang="ru" sz="1100" u="none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 время встреч с друзьями</a:t>
            </a:r>
            <a:endParaRPr b="0" i="0" sz="1100" u="none" cap="none" strike="noStrike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Font typeface="Montserrat Medium"/>
              <a:buChar char="●"/>
            </a:pPr>
            <a:r>
              <a:rPr b="0" i="0" lang="ru" sz="1100" u="none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работе</a:t>
            </a:r>
            <a:endParaRPr b="0" i="0" sz="1100" u="none" cap="none" strike="noStrike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8" name="Google Shape;78;p3"/>
          <p:cNvCxnSpPr/>
          <p:nvPr/>
        </p:nvCxnSpPr>
        <p:spPr>
          <a:xfrm flipH="1">
            <a:off x="4617363" y="1023000"/>
            <a:ext cx="26100" cy="32670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9" name="Google Shape;7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8725" y="1647075"/>
            <a:ext cx="1046450" cy="104647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"/>
          <p:cNvSpPr txBox="1"/>
          <p:nvPr/>
        </p:nvSpPr>
        <p:spPr>
          <a:xfrm>
            <a:off x="157375" y="2664650"/>
            <a:ext cx="4219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Несложно догадаться, что ничего хорошего зависимость от телефона в себе не несет:</a:t>
            </a:r>
            <a:endParaRPr b="0" i="0" sz="1100" u="none" cap="none" strike="noStrike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Font typeface="Montserrat Medium"/>
              <a:buChar char="●"/>
            </a:pPr>
            <a:r>
              <a:rPr b="0" i="0" lang="ru" sz="11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5"/>
              </a:rPr>
              <a:t>повышенный уровень тревоги и депрессии,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Font typeface="Montserrat Medium"/>
              <a:buChar char="●"/>
            </a:pPr>
            <a:r>
              <a:rPr b="0" i="0" lang="ru" sz="11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бессонница,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Font typeface="Montserrat Medium"/>
              <a:buChar char="●"/>
            </a:pPr>
            <a:r>
              <a:rPr b="0" i="0" lang="ru" sz="11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/>
              </a:rPr>
              <a:t>отсутствие аппетита,</a:t>
            </a:r>
            <a:endParaRPr b="0" i="0" sz="1100" u="sng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Font typeface="Montserrat Medium"/>
              <a:buChar char="●"/>
            </a:pPr>
            <a:r>
              <a:rPr b="0" i="0" lang="ru" sz="11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/>
              </a:rPr>
              <a:t>снижение учебной успеваемости школьников и студентов. </a:t>
            </a:r>
            <a:endParaRPr b="0" i="0" sz="1100" u="none" cap="none" strike="noStrike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самом деле влияние постоянного времяпрепровождения намного шире, чем может показаться. Например, исследования подтвердили, что человек, который во время приема </a:t>
            </a:r>
            <a:r>
              <a:rPr b="0" i="0" lang="ru" sz="1100" u="sng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пищи пользуется телефоном, съедает на 14% меньше. </a:t>
            </a:r>
            <a:endParaRPr b="0" i="0" sz="1100" u="none" cap="none" strike="noStrike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157375" y="1023000"/>
            <a:ext cx="4306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Гаджеты, помимо своей пользы, также имеют и обратную сторону — зависимость. Телефон, лежащий под рукой притягивает взгляд, отвлекает от работы. 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3"/>
          <p:cNvSpPr txBox="1"/>
          <p:nvPr/>
        </p:nvSpPr>
        <p:spPr>
          <a:xfrm>
            <a:off x="157375" y="1570025"/>
            <a:ext cx="3168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Все чаще люди во время реального личного общения друг с другом, “залипают” в своих смартфонах. </a:t>
            </a:r>
            <a:r>
              <a:rPr b="0" i="0" lang="ru" sz="1100" u="sng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Это портит общее впечатление</a:t>
            </a:r>
            <a:r>
              <a:rPr b="0" i="0" lang="ru" sz="1100" u="none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от встречи, общения, места, в котором она проходила.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3"/>
          <p:cNvSpPr/>
          <p:nvPr/>
        </p:nvSpPr>
        <p:spPr>
          <a:xfrm>
            <a:off x="157375" y="61800"/>
            <a:ext cx="8826000" cy="692700"/>
          </a:xfrm>
          <a:prstGeom prst="flowChartAlternateProcess">
            <a:avLst/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ru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Цель - помочь людям сократить время, проводимое в телефоне, когда человек находится в компании в кафе, в баре, в школе или в офисе.</a:t>
            </a:r>
            <a:endParaRPr b="0" i="1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3"/>
          <p:cNvSpPr txBox="1"/>
          <p:nvPr/>
        </p:nvSpPr>
        <p:spPr>
          <a:xfrm>
            <a:off x="4759975" y="892925"/>
            <a:ext cx="41616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каждым годом зависимость людей от их гаджетов и время, проводимое в “виртуальности”, растет. Возможно, совсем скоро мы и вовсе перестанем общаться и получать удовольствие от настоящей жизни.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4793150" y="1914425"/>
            <a:ext cx="3975900" cy="692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4867450" y="1976250"/>
            <a:ext cx="3808200" cy="556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связи с этим возникает острая необходимость уменьшить время, проводимое в телефоне.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017525" y="3791500"/>
            <a:ext cx="965850" cy="9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223150" y="4064650"/>
            <a:ext cx="692700" cy="6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d77a31344_0_0"/>
          <p:cNvSpPr txBox="1"/>
          <p:nvPr/>
        </p:nvSpPr>
        <p:spPr>
          <a:xfrm>
            <a:off x="0" y="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ru" sz="1600" u="none" cap="none" strike="noStrike">
                <a:solidFill>
                  <a:srgbClr val="8E7CC3"/>
                </a:solidFill>
                <a:latin typeface="Montserrat"/>
                <a:ea typeface="Montserrat"/>
                <a:cs typeface="Montserrat"/>
                <a:sym typeface="Montserrat"/>
              </a:rPr>
              <a:t>Корпус</a:t>
            </a:r>
            <a:endParaRPr b="1" i="0" sz="1600" u="none" cap="none" strike="noStrike">
              <a:solidFill>
                <a:srgbClr val="8E7C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g1ed77a31344_0_0"/>
          <p:cNvSpPr/>
          <p:nvPr/>
        </p:nvSpPr>
        <p:spPr>
          <a:xfrm>
            <a:off x="5617100" y="158326"/>
            <a:ext cx="3289200" cy="2570400"/>
          </a:xfrm>
          <a:prstGeom prst="rect">
            <a:avLst/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g1ed77a3134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800" y="285091"/>
            <a:ext cx="2947879" cy="231706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1ed77a31344_0_0"/>
          <p:cNvSpPr/>
          <p:nvPr/>
        </p:nvSpPr>
        <p:spPr>
          <a:xfrm>
            <a:off x="201575" y="158325"/>
            <a:ext cx="3385800" cy="3335400"/>
          </a:xfrm>
          <a:prstGeom prst="rect">
            <a:avLst/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g1ed77a3134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100" y="290022"/>
            <a:ext cx="2952701" cy="304519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1ed77a31344_0_0"/>
          <p:cNvSpPr/>
          <p:nvPr/>
        </p:nvSpPr>
        <p:spPr>
          <a:xfrm>
            <a:off x="2971925" y="1452775"/>
            <a:ext cx="3385800" cy="3638100"/>
          </a:xfrm>
          <a:prstGeom prst="rect">
            <a:avLst/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g1ed77a31344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8450" y="1571975"/>
            <a:ext cx="3112750" cy="339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c3f1171c08_0_19"/>
          <p:cNvSpPr txBox="1"/>
          <p:nvPr/>
        </p:nvSpPr>
        <p:spPr>
          <a:xfrm>
            <a:off x="0" y="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rgbClr val="8E7CC3"/>
                </a:solidFill>
                <a:latin typeface="Montserrat"/>
                <a:ea typeface="Montserrat"/>
                <a:cs typeface="Montserrat"/>
                <a:sym typeface="Montserrat"/>
              </a:rPr>
              <a:t>Электроника</a:t>
            </a:r>
            <a:endParaRPr b="1" i="0" sz="1600" u="none" cap="none" strike="noStrike">
              <a:solidFill>
                <a:srgbClr val="8E7C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g2c3f1171c08_0_19"/>
          <p:cNvSpPr/>
          <p:nvPr/>
        </p:nvSpPr>
        <p:spPr>
          <a:xfrm>
            <a:off x="229325" y="431100"/>
            <a:ext cx="4643100" cy="2911500"/>
          </a:xfrm>
          <a:prstGeom prst="rect">
            <a:avLst/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g2c3f1171c08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765" y="510328"/>
            <a:ext cx="4430289" cy="273639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2c3f1171c08_0_19"/>
          <p:cNvSpPr/>
          <p:nvPr/>
        </p:nvSpPr>
        <p:spPr>
          <a:xfrm>
            <a:off x="3778073" y="1954400"/>
            <a:ext cx="5173800" cy="2979900"/>
          </a:xfrm>
          <a:prstGeom prst="rect">
            <a:avLst/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g2c3f1171c08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1675" y="2061075"/>
            <a:ext cx="5026600" cy="276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3ad725695_0_0"/>
          <p:cNvSpPr txBox="1"/>
          <p:nvPr/>
        </p:nvSpPr>
        <p:spPr>
          <a:xfrm>
            <a:off x="0" y="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rgbClr val="8E7CC3"/>
                </a:solidFill>
                <a:latin typeface="Montserrat"/>
                <a:ea typeface="Montserrat"/>
                <a:cs typeface="Montserrat"/>
                <a:sym typeface="Montserrat"/>
              </a:rPr>
              <a:t>Сборка</a:t>
            </a:r>
            <a:endParaRPr b="1" i="0" sz="1600" u="none" cap="none" strike="noStrike">
              <a:solidFill>
                <a:srgbClr val="8E7C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g2c3ad725695_0_0"/>
          <p:cNvSpPr/>
          <p:nvPr/>
        </p:nvSpPr>
        <p:spPr>
          <a:xfrm>
            <a:off x="241875" y="682275"/>
            <a:ext cx="3797100" cy="4251900"/>
          </a:xfrm>
          <a:prstGeom prst="rect">
            <a:avLst/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2c3ad725695_0_0"/>
          <p:cNvSpPr/>
          <p:nvPr/>
        </p:nvSpPr>
        <p:spPr>
          <a:xfrm>
            <a:off x="4139225" y="943275"/>
            <a:ext cx="4812600" cy="3990900"/>
          </a:xfrm>
          <a:prstGeom prst="rect">
            <a:avLst/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g2c3ad725695_0_0"/>
          <p:cNvPicPr preferRelativeResize="0"/>
          <p:nvPr/>
        </p:nvPicPr>
        <p:blipFill rotWithShape="1">
          <a:blip r:embed="rId3">
            <a:alphaModFix/>
          </a:blip>
          <a:srcRect b="0" l="0" r="30733" t="0"/>
          <a:stretch/>
        </p:blipFill>
        <p:spPr>
          <a:xfrm>
            <a:off x="4352952" y="1155743"/>
            <a:ext cx="4385146" cy="356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2c3ad725695_0_0"/>
          <p:cNvPicPr preferRelativeResize="0"/>
          <p:nvPr/>
        </p:nvPicPr>
        <p:blipFill rotWithShape="1">
          <a:blip r:embed="rId4">
            <a:alphaModFix/>
          </a:blip>
          <a:srcRect b="30671" l="0" r="0" t="9459"/>
          <a:stretch/>
        </p:blipFill>
        <p:spPr>
          <a:xfrm>
            <a:off x="433625" y="994075"/>
            <a:ext cx="3413600" cy="362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c3ad725695_0_10"/>
          <p:cNvSpPr txBox="1"/>
          <p:nvPr/>
        </p:nvSpPr>
        <p:spPr>
          <a:xfrm>
            <a:off x="0" y="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rgbClr val="8E7CC3"/>
                </a:solidFill>
                <a:latin typeface="Montserrat"/>
                <a:ea typeface="Montserrat"/>
                <a:cs typeface="Montserrat"/>
                <a:sym typeface="Montserrat"/>
              </a:rPr>
              <a:t>Тест работы электроники</a:t>
            </a:r>
            <a:endParaRPr b="1" i="0" sz="1600" u="none" cap="none" strike="noStrike">
              <a:solidFill>
                <a:srgbClr val="8E7C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g2c3ad725695_0_10"/>
          <p:cNvSpPr/>
          <p:nvPr/>
        </p:nvSpPr>
        <p:spPr>
          <a:xfrm>
            <a:off x="764988" y="560625"/>
            <a:ext cx="7614000" cy="4200900"/>
          </a:xfrm>
          <a:prstGeom prst="rect">
            <a:avLst/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g2c3ad725695_0_10" title="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8850" y="746813"/>
            <a:ext cx="6806275" cy="382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a5488b501d_0_7"/>
          <p:cNvSpPr/>
          <p:nvPr/>
        </p:nvSpPr>
        <p:spPr>
          <a:xfrm>
            <a:off x="2483375" y="1283350"/>
            <a:ext cx="6517200" cy="3719700"/>
          </a:xfrm>
          <a:prstGeom prst="rect">
            <a:avLst/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2a5488b501d_0_7"/>
          <p:cNvSpPr txBox="1"/>
          <p:nvPr/>
        </p:nvSpPr>
        <p:spPr>
          <a:xfrm>
            <a:off x="0" y="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" sz="1600" u="none" cap="none" strike="noStrike">
                <a:solidFill>
                  <a:srgbClr val="8E7CC3"/>
                </a:solidFill>
                <a:latin typeface="Montserrat"/>
                <a:ea typeface="Montserrat"/>
                <a:cs typeface="Montserrat"/>
                <a:sym typeface="Montserrat"/>
              </a:rPr>
              <a:t>Работа с сайтом</a:t>
            </a:r>
            <a:endParaRPr b="1" i="0" sz="1600" u="none" cap="none" strike="noStrike">
              <a:solidFill>
                <a:srgbClr val="8E7C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g2a5488b501d_0_7"/>
          <p:cNvSpPr/>
          <p:nvPr/>
        </p:nvSpPr>
        <p:spPr>
          <a:xfrm>
            <a:off x="563875" y="544915"/>
            <a:ext cx="3303000" cy="624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51C75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Способы отправки данных ESP на сайт: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g2a5488b501d_0_7"/>
          <p:cNvSpPr/>
          <p:nvPr/>
        </p:nvSpPr>
        <p:spPr>
          <a:xfrm>
            <a:off x="563875" y="1283350"/>
            <a:ext cx="1768800" cy="624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51C75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GET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g2a5488b501d_0_7"/>
          <p:cNvSpPr/>
          <p:nvPr/>
        </p:nvSpPr>
        <p:spPr>
          <a:xfrm>
            <a:off x="563875" y="2004675"/>
            <a:ext cx="1768800" cy="624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51C75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POST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g2a5488b501d_0_7"/>
          <p:cNvSpPr/>
          <p:nvPr/>
        </p:nvSpPr>
        <p:spPr>
          <a:xfrm>
            <a:off x="563875" y="2726000"/>
            <a:ext cx="1768800" cy="624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51C75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MQTT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5" name="Google Shape;135;g2a5488b501d_0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2738" y="1467047"/>
            <a:ext cx="6298474" cy="335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3f1171c08_0_8"/>
          <p:cNvSpPr txBox="1"/>
          <p:nvPr/>
        </p:nvSpPr>
        <p:spPr>
          <a:xfrm>
            <a:off x="350600" y="3240425"/>
            <a:ext cx="2233200" cy="8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" sz="1600" u="none" cap="none" strike="noStrike">
                <a:solidFill>
                  <a:srgbClr val="8E7CC3"/>
                </a:solidFill>
                <a:latin typeface="Montserrat"/>
                <a:ea typeface="Montserrat"/>
                <a:cs typeface="Montserrat"/>
                <a:sym typeface="Montserrat"/>
              </a:rPr>
              <a:t>Работа с сайтом</a:t>
            </a:r>
            <a:endParaRPr b="1" i="0" sz="1600" u="none" cap="none" strike="noStrike">
              <a:solidFill>
                <a:srgbClr val="8E7CC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g2c3f1171c08_0_8"/>
          <p:cNvSpPr/>
          <p:nvPr/>
        </p:nvSpPr>
        <p:spPr>
          <a:xfrm>
            <a:off x="5644650" y="100675"/>
            <a:ext cx="3305700" cy="1678800"/>
          </a:xfrm>
          <a:prstGeom prst="rect">
            <a:avLst/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g2c3f1171c08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9033" y="187047"/>
            <a:ext cx="3056798" cy="150612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2c3f1171c08_0_8"/>
          <p:cNvSpPr/>
          <p:nvPr/>
        </p:nvSpPr>
        <p:spPr>
          <a:xfrm>
            <a:off x="2840825" y="1888175"/>
            <a:ext cx="6165900" cy="3131700"/>
          </a:xfrm>
          <a:prstGeom prst="rect">
            <a:avLst/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2c3f1171c08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5709" y="2014686"/>
            <a:ext cx="5836157" cy="287857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c3f1171c08_0_8"/>
          <p:cNvSpPr/>
          <p:nvPr/>
        </p:nvSpPr>
        <p:spPr>
          <a:xfrm>
            <a:off x="582675" y="100675"/>
            <a:ext cx="4742100" cy="2556300"/>
          </a:xfrm>
          <a:prstGeom prst="rect">
            <a:avLst/>
          </a:prstGeom>
          <a:gradFill>
            <a:gsLst>
              <a:gs pos="0">
                <a:srgbClr val="8E7CC3"/>
              </a:gs>
              <a:gs pos="37000">
                <a:srgbClr val="D5A6BD"/>
              </a:gs>
              <a:gs pos="65000">
                <a:srgbClr val="6FA8DC"/>
              </a:gs>
              <a:gs pos="100000">
                <a:schemeClr val="lt1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g2c3f1171c08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094" y="170332"/>
            <a:ext cx="4435366" cy="2387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