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5" r:id="rId4"/>
    <p:sldId id="282" r:id="rId5"/>
    <p:sldId id="257" r:id="rId6"/>
    <p:sldId id="258" r:id="rId7"/>
    <p:sldId id="283" r:id="rId8"/>
    <p:sldId id="260" r:id="rId9"/>
    <p:sldId id="267" r:id="rId10"/>
    <p:sldId id="261" r:id="rId11"/>
    <p:sldId id="263" r:id="rId12"/>
    <p:sldId id="266" r:id="rId13"/>
    <p:sldId id="281" r:id="rId14"/>
    <p:sldId id="259" r:id="rId15"/>
    <p:sldId id="268" r:id="rId16"/>
    <p:sldId id="269" r:id="rId17"/>
    <p:sldId id="270" r:id="rId18"/>
    <p:sldId id="271" r:id="rId19"/>
    <p:sldId id="272" r:id="rId20"/>
    <p:sldId id="273" r:id="rId21"/>
    <p:sldId id="280" r:id="rId22"/>
    <p:sldId id="274" r:id="rId23"/>
    <p:sldId id="275" r:id="rId24"/>
    <p:sldId id="276" r:id="rId25"/>
    <p:sldId id="277" r:id="rId26"/>
    <p:sldId id="278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>
      <p:cViewPr>
        <p:scale>
          <a:sx n="96" d="100"/>
          <a:sy n="96" d="100"/>
        </p:scale>
        <p:origin x="858" y="19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4CD1C-DFA4-39A5-24A9-C3BC9CDDFA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A62A48-27AD-3FC7-DA4E-AFFBA05C3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3BD47-0461-4924-6528-5C77E07A0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A7D94-3B80-43D8-A874-2737ED2E6F36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43CD4-09F8-B4C5-B9FD-524710112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E328A-195C-A8E7-6F80-32BD5636C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98C1-097D-495F-B363-AEF00BC8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33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A9A51-FE90-0143-F53E-7AAB3BCA1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527F60-9CFA-E660-8B7A-B7C6366421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C2441-6457-0A9C-071B-9D8EAB042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A7D94-3B80-43D8-A874-2737ED2E6F36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04621-5DE0-2AE3-1625-9502CF3A7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5C8AB-037A-672D-710A-1CE1E3ACD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98C1-097D-495F-B363-AEF00BC8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92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71A966-AED8-79A0-9E15-EBC8F902C4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A5FF91-6C9F-0949-AE62-AD9D8A24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09D36-FCEF-AFEA-4318-0439B7A5F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A7D94-3B80-43D8-A874-2737ED2E6F36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52D2B7-A3F4-333F-0376-68FE4DFEA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54EF3-16BB-91D5-9CC6-217DC291B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98C1-097D-495F-B363-AEF00BC8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1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C990E-C505-5E0D-232E-09F24E7C0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B5534-2740-19D5-EB18-DAD80DF06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FEBA1-0C35-8BEB-1D09-A262B0AE2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A7D94-3B80-43D8-A874-2737ED2E6F36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A9428-FE22-4A4F-F9C2-917D058E4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02528-9161-1AED-6ADF-4E27E6282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98C1-097D-495F-B363-AEF00BC8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77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9B87F-5137-24A3-810B-0931C4C80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EF9BE-D47E-9869-0082-A8DD1070E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9EEEE-E919-C046-79C0-9AC44FDF3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A7D94-3B80-43D8-A874-2737ED2E6F36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2BD57-939E-EE47-04C8-CE858AF39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5C166-8255-FF5E-A321-46905D585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98C1-097D-495F-B363-AEF00BC8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45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4477-BB1D-0F97-F510-7647A2958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EB08B-63BE-A56A-E742-01B3ADC2BD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AC9A95-4440-A0A7-F6B5-AF88FC85E4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BAA12B-CEB4-C97B-5CF8-C8BDB9867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A7D94-3B80-43D8-A874-2737ED2E6F36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1B5540-5BC7-36C4-8287-EA02AE5D6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C6061-C142-0B85-F2D0-12CEE4510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98C1-097D-495F-B363-AEF00BC8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00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F8BB1-D566-B612-050D-044A02242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4922B-E6CF-38B9-D1F0-82EE17EBF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21517D-E261-2085-BC69-5DFA9DEE15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A61B63-C15E-E1A8-D0B9-A2AD72940E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7999EB-82B2-5A66-0108-AE3ACF5EFD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AEA9C4-A964-ADDC-C8A9-A244D7BE5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A7D94-3B80-43D8-A874-2737ED2E6F36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E82C02-9410-0F42-1F73-8F0A35E90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56F231-23CF-5E38-185E-2240DFBB9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98C1-097D-495F-B363-AEF00BC8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57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596A-6451-59AA-42C7-D8DDA284F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AB48B0-CF17-929C-EA89-B063BD16B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A7D94-3B80-43D8-A874-2737ED2E6F36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A8038C-3BA2-B32B-B0B6-0FAD0B83F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081357-4529-02C3-30E2-ABD254A4B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98C1-097D-495F-B363-AEF00BC8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26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A17BC0-D42A-9501-A312-A6225CDF0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A7D94-3B80-43D8-A874-2737ED2E6F36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F93303-1DB8-E1AF-DB51-DBB04E933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5E1AAC-796F-DF55-307F-43C17A53E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98C1-097D-495F-B363-AEF00BC8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90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9F807-9866-DCAF-BFEF-02A00E447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E37D4-A009-2DED-F210-E40922DBB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FD2ED1-B2F1-B546-8881-B98EE6CEE5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D7DE4-302F-6FC9-B168-9945F424B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A7D94-3B80-43D8-A874-2737ED2E6F36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EC0A6-B35F-997C-DC37-7828270DA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61BED8-178F-780A-AABD-0F3CA0317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98C1-097D-495F-B363-AEF00BC8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0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CA22B-DD37-B0BE-3B68-6665C4EA3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B985E-7E16-890F-4F21-65A16DF674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681351-3B76-C1D5-86A3-5A3716C6F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3D42B-BE3E-7B3F-544C-A3B0D7581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A7D94-3B80-43D8-A874-2737ED2E6F36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F0DD1-B061-714F-BE10-A63C55CAF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66984E-1B6C-CB93-D8BB-CAB660EF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98C1-097D-495F-B363-AEF00BC8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32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DB860C-0975-2D31-F1B2-39518E079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BD00B-67DA-7E84-A067-648704BB9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87829-728E-C00C-A3A3-68992F19EE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FA7D94-3B80-43D8-A874-2737ED2E6F36}" type="datetimeFigureOut">
              <a:rPr lang="en-US" smtClean="0"/>
              <a:t>3/31/2024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5A4C6-4496-0B2F-E2B6-0E98268B7E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EDEF1-9803-8815-0477-52949FC65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F198C1-097D-495F-B363-AEF00BC8D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9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domosti.ru/media/articles/2023/04/18/971292-chitai-gorod-bukvoed-planiruet-razvivat-v-rossii-format-komiks-shopov" TargetMode="External"/><Relationship Id="rId2" Type="http://schemas.openxmlformats.org/officeDocument/2006/relationships/hyperlink" Target="https://tass.ru/kultura/19985859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ommersant.ru/doc/6134781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8344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F71293-56E7-60CA-CC44-DD8EC378A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5558" y="637762"/>
            <a:ext cx="4284397" cy="5576770"/>
          </a:xfrm>
        </p:spPr>
        <p:txBody>
          <a:bodyPr anchor="ctr">
            <a:normAutofit/>
          </a:bodyPr>
          <a:lstStyle/>
          <a:p>
            <a:pPr algn="l"/>
            <a:r>
              <a:rPr lang="ru-RU" sz="6600">
                <a:solidFill>
                  <a:schemeClr val="bg1"/>
                </a:solidFill>
              </a:rPr>
              <a:t>Хроники Эрии</a:t>
            </a:r>
            <a:endParaRPr lang="en-US" sz="660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4AEC52-D03A-8893-D77F-720DE5E5A1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39464" y="637762"/>
            <a:ext cx="4305881" cy="5860946"/>
          </a:xfrm>
        </p:spPr>
        <p:txBody>
          <a:bodyPr anchor="ctr">
            <a:normAutofit/>
          </a:bodyPr>
          <a:lstStyle/>
          <a:p>
            <a:pPr algn="l"/>
            <a:r>
              <a:rPr lang="ru-RU" sz="4000"/>
              <a:t>Концепции мира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615736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3EE3FF-C9CA-90DB-4590-402DBA142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Общий референс для расы пещерных эльфов</a:t>
            </a:r>
          </a:p>
        </p:txBody>
      </p:sp>
      <p:pic>
        <p:nvPicPr>
          <p:cNvPr id="5" name="Content Placeholder 4" descr="A collage of images of people and weapons&#10;&#10;Description automatically generated">
            <a:extLst>
              <a:ext uri="{FF2B5EF4-FFF2-40B4-BE49-F238E27FC236}">
                <a16:creationId xmlns:a16="http://schemas.microsoft.com/office/drawing/2014/main" id="{C7332742-1D2A-1257-F4D3-72790D943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39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3EE3FF-C9CA-90DB-4590-402DBA142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Общий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референс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для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расы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высших эльфов</a:t>
            </a:r>
            <a:endParaRPr lang="en-US" sz="3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collage of images of people and weapons&#10;&#10;Description automatically generated">
            <a:extLst>
              <a:ext uri="{FF2B5EF4-FFF2-40B4-BE49-F238E27FC236}">
                <a16:creationId xmlns:a16="http://schemas.microsoft.com/office/drawing/2014/main" id="{C7332742-1D2A-1257-F4D3-72790D943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  <p:pic>
        <p:nvPicPr>
          <p:cNvPr id="3" name="Content Placeholder 4" descr="A collage of different clothing&#10;&#10;Description automatically generated">
            <a:extLst>
              <a:ext uri="{FF2B5EF4-FFF2-40B4-BE49-F238E27FC236}">
                <a16:creationId xmlns:a16="http://schemas.microsoft.com/office/drawing/2014/main" id="{C157F0C9-714D-85B9-F7B3-C6D539BA0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6" y="643466"/>
            <a:ext cx="5568738" cy="556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15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3EE3FF-C9CA-90DB-4590-402DBA142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Концепция деревень </a:t>
            </a:r>
            <a:r>
              <a:rPr lang="ru-RU" sz="33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зверолюдов</a:t>
            </a:r>
            <a:endParaRPr lang="en-US" sz="3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collage of images of people and weapons&#10;&#10;Description automatically generated">
            <a:extLst>
              <a:ext uri="{FF2B5EF4-FFF2-40B4-BE49-F238E27FC236}">
                <a16:creationId xmlns:a16="http://schemas.microsoft.com/office/drawing/2014/main" id="{C7332742-1D2A-1257-F4D3-72790D943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  <p:pic>
        <p:nvPicPr>
          <p:cNvPr id="4" name="Content Placeholder 4" descr="A collage of images of buildings and landscapes&#10;&#10;Description automatically generated">
            <a:extLst>
              <a:ext uri="{FF2B5EF4-FFF2-40B4-BE49-F238E27FC236}">
                <a16:creationId xmlns:a16="http://schemas.microsoft.com/office/drawing/2014/main" id="{90ADC6C4-8F45-AC43-4023-737CE491C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6" y="643466"/>
            <a:ext cx="5568738" cy="556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08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6FAF3D-EFCB-201D-4E71-7C3D84F2A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Референсы персонажей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E699C9-181C-967A-D71E-854696CD2C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реализации персонажей собираются референсы из разных вселенных для упрощения реализации дальнейшего воплощения персонажей в руках художников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34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94F35-179D-E295-CE34-B27601398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Референсы для божества Мегера</a:t>
            </a:r>
          </a:p>
        </p:txBody>
      </p:sp>
      <p:pic>
        <p:nvPicPr>
          <p:cNvPr id="5" name="Content Placeholder 4" descr="A collage of different images&#10;&#10;Description automatically generated">
            <a:extLst>
              <a:ext uri="{FF2B5EF4-FFF2-40B4-BE49-F238E27FC236}">
                <a16:creationId xmlns:a16="http://schemas.microsoft.com/office/drawing/2014/main" id="{FD7E73BC-9945-F87A-77A1-DD7AAF320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79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94F35-179D-E295-CE34-B27601398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Референсы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для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персонажа </a:t>
            </a:r>
            <a:r>
              <a:rPr lang="ru-RU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Хальдред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collage of different images&#10;&#10;Description automatically generated">
            <a:extLst>
              <a:ext uri="{FF2B5EF4-FFF2-40B4-BE49-F238E27FC236}">
                <a16:creationId xmlns:a16="http://schemas.microsoft.com/office/drawing/2014/main" id="{FD7E73BC-9945-F87A-77A1-DD7AAF320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  <p:pic>
        <p:nvPicPr>
          <p:cNvPr id="4" name="Picture 3" descr="A collage of images of men and weapons&#10;&#10;Description automatically generated">
            <a:extLst>
              <a:ext uri="{FF2B5EF4-FFF2-40B4-BE49-F238E27FC236}">
                <a16:creationId xmlns:a16="http://schemas.microsoft.com/office/drawing/2014/main" id="{CEEADE31-4BBF-58A4-444E-48E1D9F1AC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5" y="643466"/>
            <a:ext cx="5568739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25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94F35-179D-E295-CE34-B27601398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Референсы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для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персонажа </a:t>
            </a:r>
            <a:r>
              <a:rPr lang="ru-RU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Айвелин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collage of different images&#10;&#10;Description automatically generated">
            <a:extLst>
              <a:ext uri="{FF2B5EF4-FFF2-40B4-BE49-F238E27FC236}">
                <a16:creationId xmlns:a16="http://schemas.microsoft.com/office/drawing/2014/main" id="{FD7E73BC-9945-F87A-77A1-DD7AAF320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  <p:pic>
        <p:nvPicPr>
          <p:cNvPr id="6" name="Picture 5" descr="A collage of different images of women and accessories&#10;&#10;Description automatically generated">
            <a:extLst>
              <a:ext uri="{FF2B5EF4-FFF2-40B4-BE49-F238E27FC236}">
                <a16:creationId xmlns:a16="http://schemas.microsoft.com/office/drawing/2014/main" id="{59EA5962-50D2-6352-E50D-0903332C0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5" y="643466"/>
            <a:ext cx="5568739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4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94F35-179D-E295-CE34-B27601398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Референсы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для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персонажа </a:t>
            </a:r>
            <a:r>
              <a:rPr lang="ru-RU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Дэйра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collage of different images&#10;&#10;Description automatically generated">
            <a:extLst>
              <a:ext uri="{FF2B5EF4-FFF2-40B4-BE49-F238E27FC236}">
                <a16:creationId xmlns:a16="http://schemas.microsoft.com/office/drawing/2014/main" id="{FD7E73BC-9945-F87A-77A1-DD7AAF320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  <p:pic>
        <p:nvPicPr>
          <p:cNvPr id="4" name="Picture 3" descr="A collage of women in different outfits&#10;&#10;Description automatically generated">
            <a:extLst>
              <a:ext uri="{FF2B5EF4-FFF2-40B4-BE49-F238E27FC236}">
                <a16:creationId xmlns:a16="http://schemas.microsoft.com/office/drawing/2014/main" id="{F1FE7968-5ED4-0AA0-2D70-FD164FABF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5" y="643466"/>
            <a:ext cx="5568739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50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94F35-179D-E295-CE34-B27601398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Референсы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для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персонажа </a:t>
            </a:r>
            <a:r>
              <a:rPr lang="ru-RU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Фолвин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collage of different images&#10;&#10;Description automatically generated">
            <a:extLst>
              <a:ext uri="{FF2B5EF4-FFF2-40B4-BE49-F238E27FC236}">
                <a16:creationId xmlns:a16="http://schemas.microsoft.com/office/drawing/2014/main" id="{FD7E73BC-9945-F87A-77A1-DD7AAF320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  <p:pic>
        <p:nvPicPr>
          <p:cNvPr id="6" name="Picture 5" descr="A collage of images of a person in black clothes&#10;&#10;Description automatically generated">
            <a:extLst>
              <a:ext uri="{FF2B5EF4-FFF2-40B4-BE49-F238E27FC236}">
                <a16:creationId xmlns:a16="http://schemas.microsoft.com/office/drawing/2014/main" id="{2C04042B-320A-3315-A3B2-44EB7CB4A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5" y="643466"/>
            <a:ext cx="5568739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99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94F35-179D-E295-CE34-B27601398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Референсы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для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персонажа Сайги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collage of different images&#10;&#10;Description automatically generated">
            <a:extLst>
              <a:ext uri="{FF2B5EF4-FFF2-40B4-BE49-F238E27FC236}">
                <a16:creationId xmlns:a16="http://schemas.microsoft.com/office/drawing/2014/main" id="{FD7E73BC-9945-F87A-77A1-DD7AAF320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  <p:pic>
        <p:nvPicPr>
          <p:cNvPr id="4" name="Picture 3" descr="A collage of images of people and different poses&#10;&#10;Description automatically generated">
            <a:extLst>
              <a:ext uri="{FF2B5EF4-FFF2-40B4-BE49-F238E27FC236}">
                <a16:creationId xmlns:a16="http://schemas.microsoft.com/office/drawing/2014/main" id="{A92544CE-3640-8642-7CDC-C48C48829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5" y="643466"/>
            <a:ext cx="5568740" cy="556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089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96B661-2060-6FBA-3E28-E1C1F90D3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Обоснования для дальнейшей монетизации и развития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9451C0-F737-C658-6DA2-5FDC968978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следующем слайде представлены статьи, которые позволяют оценить шансы на монетизацию задумки со стороны издательств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643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94F35-179D-E295-CE34-B27601398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Референсы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для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персонажа Рафу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collage of different images&#10;&#10;Description automatically generated">
            <a:extLst>
              <a:ext uri="{FF2B5EF4-FFF2-40B4-BE49-F238E27FC236}">
                <a16:creationId xmlns:a16="http://schemas.microsoft.com/office/drawing/2014/main" id="{FD7E73BC-9945-F87A-77A1-DD7AAF320A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  <p:pic>
        <p:nvPicPr>
          <p:cNvPr id="6" name="Picture 5" descr="A collage of images of a person and a dog&#10;&#10;Description automatically generated">
            <a:extLst>
              <a:ext uri="{FF2B5EF4-FFF2-40B4-BE49-F238E27FC236}">
                <a16:creationId xmlns:a16="http://schemas.microsoft.com/office/drawing/2014/main" id="{B933C7CC-F3F1-D41D-629C-6D0B9263E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5" y="643466"/>
            <a:ext cx="5568740" cy="556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89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A1B308-6086-0D21-04E9-DBE2D9F7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Позитивные и негативные черты персонажей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41B0FC-177D-A486-015F-614BC9B33A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обеспечения нормального восприятия читателями персонажей и избежания проблемы Мэри Сью персонажи прорабатываются по позитивным и негативным чертам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458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94F35-179D-E295-CE34-B27601398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Черты персонажа Дэйра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58C4A51-B33E-FABB-8741-88EA407D31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4654753"/>
              </p:ext>
            </p:extLst>
          </p:nvPr>
        </p:nvGraphicFramePr>
        <p:xfrm>
          <a:off x="4777316" y="918667"/>
          <a:ext cx="6780701" cy="501834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3405411">
                  <a:extLst>
                    <a:ext uri="{9D8B030D-6E8A-4147-A177-3AD203B41FA5}">
                      <a16:colId xmlns:a16="http://schemas.microsoft.com/office/drawing/2014/main" val="776669877"/>
                    </a:ext>
                  </a:extLst>
                </a:gridCol>
                <a:gridCol w="3375290">
                  <a:extLst>
                    <a:ext uri="{9D8B030D-6E8A-4147-A177-3AD203B41FA5}">
                      <a16:colId xmlns:a16="http://schemas.microsoft.com/office/drawing/2014/main" val="1412603102"/>
                    </a:ext>
                  </a:extLst>
                </a:gridCol>
              </a:tblGrid>
              <a:tr h="256029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cap="none" spc="0">
                          <a:solidFill>
                            <a:schemeClr val="tx1"/>
                          </a:solidFill>
                          <a:effectLst/>
                        </a:rPr>
                        <a:t>ДЭЙРА (некромант) (эпизодический)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50644" marT="9916" marB="74368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173074"/>
                  </a:ext>
                </a:extLst>
              </a:tr>
              <a:tr h="2560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cap="none" spc="0">
                          <a:solidFill>
                            <a:schemeClr val="tx1"/>
                          </a:solidFill>
                          <a:effectLst/>
                        </a:rPr>
                        <a:t>Хорошие черты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cap="none" spc="0">
                          <a:solidFill>
                            <a:schemeClr val="tx1"/>
                          </a:solidFill>
                          <a:effectLst/>
                        </a:rPr>
                        <a:t>Плохие черты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extLst>
                  <a:ext uri="{0D108BD9-81ED-4DB2-BD59-A6C34878D82A}">
                    <a16:rowId xmlns:a16="http://schemas.microsoft.com/office/drawing/2014/main" val="1001086326"/>
                  </a:ext>
                </a:extLst>
              </a:tr>
              <a:tr h="4036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cap="none" spc="0">
                          <a:solidFill>
                            <a:schemeClr val="tx1"/>
                          </a:solidFill>
                          <a:effectLst/>
                        </a:rPr>
                        <a:t>Житейский опыт, в силу прожитых лет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cap="none" spc="0">
                          <a:solidFill>
                            <a:schemeClr val="tx1"/>
                          </a:solidFill>
                          <a:effectLst/>
                        </a:rPr>
                        <a:t>Из-за однообразия жизни и затворничества не понимает некоторых простых вещей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extLst>
                  <a:ext uri="{0D108BD9-81ED-4DB2-BD59-A6C34878D82A}">
                    <a16:rowId xmlns:a16="http://schemas.microsoft.com/office/drawing/2014/main" val="2865893657"/>
                  </a:ext>
                </a:extLst>
              </a:tr>
              <a:tr h="2560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cap="none" spc="0" dirty="0">
                          <a:solidFill>
                            <a:schemeClr val="tx1"/>
                          </a:solidFill>
                          <a:effectLst/>
                        </a:rPr>
                        <a:t>Не очень хороша в соц. взаимодействиях</a:t>
                      </a:r>
                      <a:endParaRPr lang="en-US" sz="9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extLst>
                  <a:ext uri="{0D108BD9-81ED-4DB2-BD59-A6C34878D82A}">
                    <a16:rowId xmlns:a16="http://schemas.microsoft.com/office/drawing/2014/main" val="1212675650"/>
                  </a:ext>
                </a:extLst>
              </a:tr>
              <a:tr h="2560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cap="none" spc="0">
                          <a:solidFill>
                            <a:schemeClr val="tx1"/>
                          </a:solidFill>
                          <a:effectLst/>
                        </a:rPr>
                        <a:t>Физическая слабость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extLst>
                  <a:ext uri="{0D108BD9-81ED-4DB2-BD59-A6C34878D82A}">
                    <a16:rowId xmlns:a16="http://schemas.microsoft.com/office/drawing/2014/main" val="103031047"/>
                  </a:ext>
                </a:extLst>
              </a:tr>
              <a:tr h="2560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cap="none" spc="0">
                          <a:solidFill>
                            <a:schemeClr val="tx1"/>
                          </a:solidFill>
                          <a:effectLst/>
                        </a:rPr>
                        <a:t>Не привередлива 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cap="none" spc="0">
                          <a:solidFill>
                            <a:schemeClr val="tx1"/>
                          </a:solidFill>
                          <a:effectLst/>
                        </a:rPr>
                        <a:t>Не любит, когда что-то идет не по плану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extLst>
                  <a:ext uri="{0D108BD9-81ED-4DB2-BD59-A6C34878D82A}">
                    <a16:rowId xmlns:a16="http://schemas.microsoft.com/office/drawing/2014/main" val="2622728492"/>
                  </a:ext>
                </a:extLst>
              </a:tr>
              <a:tr h="2560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cap="none" spc="0">
                          <a:solidFill>
                            <a:schemeClr val="tx1"/>
                          </a:solidFill>
                          <a:effectLst/>
                        </a:rPr>
                        <a:t>Неудачный опыт романтических отношений (даже не один)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extLst>
                  <a:ext uri="{0D108BD9-81ED-4DB2-BD59-A6C34878D82A}">
                    <a16:rowId xmlns:a16="http://schemas.microsoft.com/office/drawing/2014/main" val="1827435354"/>
                  </a:ext>
                </a:extLst>
              </a:tr>
              <a:tr h="5480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cap="none" spc="0">
                          <a:solidFill>
                            <a:schemeClr val="tx1"/>
                          </a:solidFill>
                          <a:effectLst/>
                        </a:rPr>
                        <a:t>Если вступить в доверительные отношения покажется более приятной натурой, все-таки переживать за других способна, но не очень </a:t>
                      </a:r>
                      <a:r>
                        <a:rPr lang="ru-RU" sz="900" b="1" kern="1200" cap="none" spc="0">
                          <a:solidFill>
                            <a:schemeClr val="tx1"/>
                          </a:solidFill>
                          <a:effectLst/>
                        </a:rPr>
                        <a:t>сильно</a:t>
                      </a:r>
                      <a:endParaRPr lang="en-US" sz="900" b="1" kern="1200" cap="none" spc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4705" marR="22871" marT="9916" marB="743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cap="none" spc="0">
                          <a:solidFill>
                            <a:schemeClr val="tx1"/>
                          </a:solidFill>
                          <a:effectLst/>
                        </a:rPr>
                        <a:t>Бывает вспыльчива и явно не слишком добродушна по отношению к малознакомым личностям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extLst>
                  <a:ext uri="{0D108BD9-81ED-4DB2-BD59-A6C34878D82A}">
                    <a16:rowId xmlns:a16="http://schemas.microsoft.com/office/drawing/2014/main" val="1271863541"/>
                  </a:ext>
                </a:extLst>
              </a:tr>
              <a:tr h="2560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cap="none" spc="0">
                          <a:solidFill>
                            <a:schemeClr val="tx1"/>
                          </a:solidFill>
                          <a:effectLst/>
                        </a:rPr>
                        <a:t>Умеет признавать ошибки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cap="none" spc="0">
                          <a:solidFill>
                            <a:schemeClr val="tx1"/>
                          </a:solidFill>
                          <a:effectLst/>
                        </a:rPr>
                        <a:t>Подозрительна, немного скептик, местами упряма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extLst>
                  <a:ext uri="{0D108BD9-81ED-4DB2-BD59-A6C34878D82A}">
                    <a16:rowId xmlns:a16="http://schemas.microsoft.com/office/drawing/2014/main" val="1322494476"/>
                  </a:ext>
                </a:extLst>
              </a:tr>
              <a:tr h="4036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cap="none" spc="0">
                          <a:solidFill>
                            <a:schemeClr val="tx1"/>
                          </a:solidFill>
                          <a:effectLst/>
                        </a:rPr>
                        <a:t>Любит изучать что-то (но в основном магию), в меру изобретательна и вдумчива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cap="none" spc="0">
                          <a:solidFill>
                            <a:schemeClr val="tx1"/>
                          </a:solidFill>
                          <a:effectLst/>
                        </a:rPr>
                        <a:t>Узконаправленные интересы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extLst>
                  <a:ext uri="{0D108BD9-81ED-4DB2-BD59-A6C34878D82A}">
                    <a16:rowId xmlns:a16="http://schemas.microsoft.com/office/drawing/2014/main" val="941140821"/>
                  </a:ext>
                </a:extLst>
              </a:tr>
              <a:tr h="2560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cap="none" spc="0">
                          <a:solidFill>
                            <a:schemeClr val="tx1"/>
                          </a:solidFill>
                          <a:effectLst/>
                        </a:rPr>
                        <a:t>Переживает за коллег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cap="none" spc="0">
                          <a:solidFill>
                            <a:schemeClr val="tx1"/>
                          </a:solidFill>
                          <a:effectLst/>
                        </a:rPr>
                        <a:t>Тяжело заслужить доверие (недоверчивая)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extLst>
                  <a:ext uri="{0D108BD9-81ED-4DB2-BD59-A6C34878D82A}">
                    <a16:rowId xmlns:a16="http://schemas.microsoft.com/office/drawing/2014/main" val="1009070767"/>
                  </a:ext>
                </a:extLst>
              </a:tr>
              <a:tr h="2560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cap="none" spc="0">
                          <a:solidFill>
                            <a:schemeClr val="tx1"/>
                          </a:solidFill>
                          <a:effectLst/>
                        </a:rPr>
                        <a:t>Уверена в себе и в своих знаниях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cap="none" spc="0">
                          <a:solidFill>
                            <a:schemeClr val="tx1"/>
                          </a:solidFill>
                          <a:effectLst/>
                        </a:rPr>
                        <a:t>Зачастую проявляет равнодушие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extLst>
                  <a:ext uri="{0D108BD9-81ED-4DB2-BD59-A6C34878D82A}">
                    <a16:rowId xmlns:a16="http://schemas.microsoft.com/office/drawing/2014/main" val="258922255"/>
                  </a:ext>
                </a:extLst>
              </a:tr>
              <a:tr h="2560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cap="none" spc="0">
                          <a:solidFill>
                            <a:schemeClr val="tx1"/>
                          </a:solidFill>
                          <a:effectLst/>
                        </a:rPr>
                        <a:t>Не лишена чувства юмора (но это спорный момент)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cap="none" spc="0">
                          <a:solidFill>
                            <a:schemeClr val="tx1"/>
                          </a:solidFill>
                          <a:effectLst/>
                        </a:rPr>
                        <a:t>В некоторых ситуациях не знает как правильно реагировать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extLst>
                  <a:ext uri="{0D108BD9-81ED-4DB2-BD59-A6C34878D82A}">
                    <a16:rowId xmlns:a16="http://schemas.microsoft.com/office/drawing/2014/main" val="1877550044"/>
                  </a:ext>
                </a:extLst>
              </a:tr>
              <a:tr h="2560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9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cap="none" spc="0">
                          <a:solidFill>
                            <a:schemeClr val="tx1"/>
                          </a:solidFill>
                          <a:effectLst/>
                        </a:rPr>
                        <a:t>Хранит обиды где-то глубоко</a:t>
                      </a:r>
                      <a:endParaRPr lang="en-US" sz="9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extLst>
                  <a:ext uri="{0D108BD9-81ED-4DB2-BD59-A6C34878D82A}">
                    <a16:rowId xmlns:a16="http://schemas.microsoft.com/office/drawing/2014/main" val="3514424671"/>
                  </a:ext>
                </a:extLst>
              </a:tr>
              <a:tr h="84662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cap="none" spc="0" dirty="0">
                          <a:solidFill>
                            <a:schemeClr val="tx1"/>
                          </a:solidFill>
                          <a:effectLst/>
                        </a:rPr>
                        <a:t>Саркастична</a:t>
                      </a:r>
                      <a:endParaRPr lang="en-US" sz="900" b="1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cap="none" spc="0" dirty="0">
                          <a:solidFill>
                            <a:schemeClr val="tx1"/>
                          </a:solidFill>
                          <a:effectLst/>
                        </a:rPr>
                        <a:t>Хорошо знает магическую теорию</a:t>
                      </a:r>
                      <a:endParaRPr lang="en-US" sz="900" b="1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cap="none" spc="0" dirty="0">
                          <a:solidFill>
                            <a:schemeClr val="tx1"/>
                          </a:solidFill>
                          <a:effectLst/>
                        </a:rPr>
                        <a:t>Интроверт </a:t>
                      </a:r>
                      <a:endParaRPr lang="en-US" sz="900" b="1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cap="none" spc="0" dirty="0">
                          <a:solidFill>
                            <a:schemeClr val="tx1"/>
                          </a:solidFill>
                          <a:effectLst/>
                        </a:rPr>
                        <a:t>Способность к магии</a:t>
                      </a:r>
                      <a:endParaRPr lang="en-US" sz="900" b="1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900" b="1" cap="none" spc="0" dirty="0">
                          <a:solidFill>
                            <a:schemeClr val="tx1"/>
                          </a:solidFill>
                          <a:effectLst/>
                        </a:rPr>
                        <a:t>Плохо чувствует стихии</a:t>
                      </a:r>
                      <a:endParaRPr lang="en-US" sz="9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705" marR="22871" marT="9916" marB="74368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578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9708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94F35-179D-E295-CE34-B27601398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Черты персонажа Сайги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09DC293-32A8-1239-ABCA-E1B70B528A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94425"/>
              </p:ext>
            </p:extLst>
          </p:nvPr>
        </p:nvGraphicFramePr>
        <p:xfrm>
          <a:off x="5108747" y="643466"/>
          <a:ext cx="6117838" cy="5568740"/>
        </p:xfrm>
        <a:graphic>
          <a:graphicData uri="http://schemas.openxmlformats.org/drawingml/2006/table">
            <a:tbl>
              <a:tblPr firstRow="1" firstCol="1" bandRow="1">
                <a:solidFill>
                  <a:srgbClr val="F2F2F2">
                    <a:alpha val="30196"/>
                  </a:srgbClr>
                </a:solidFill>
                <a:tableStyleId>{5C22544A-7EE6-4342-B048-85BDC9FD1C3A}</a:tableStyleId>
              </a:tblPr>
              <a:tblGrid>
                <a:gridCol w="3061250">
                  <a:extLst>
                    <a:ext uri="{9D8B030D-6E8A-4147-A177-3AD203B41FA5}">
                      <a16:colId xmlns:a16="http://schemas.microsoft.com/office/drawing/2014/main" val="2509542798"/>
                    </a:ext>
                  </a:extLst>
                </a:gridCol>
                <a:gridCol w="3056588">
                  <a:extLst>
                    <a:ext uri="{9D8B030D-6E8A-4147-A177-3AD203B41FA5}">
                      <a16:colId xmlns:a16="http://schemas.microsoft.com/office/drawing/2014/main" val="1176081761"/>
                    </a:ext>
                  </a:extLst>
                </a:gridCol>
              </a:tblGrid>
              <a:tr h="394914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cap="none" spc="0">
                          <a:solidFill>
                            <a:schemeClr val="bg1"/>
                          </a:solidFill>
                          <a:effectLst/>
                        </a:rPr>
                        <a:t>САЙГИ (</a:t>
                      </a:r>
                      <a:r>
                        <a:rPr lang="ru-RU" sz="1300" b="0" cap="none" spc="0" err="1">
                          <a:solidFill>
                            <a:schemeClr val="bg1"/>
                          </a:solidFill>
                          <a:effectLst/>
                        </a:rPr>
                        <a:t>гг</a:t>
                      </a:r>
                      <a:r>
                        <a:rPr lang="ru-RU" sz="1300" b="0" cap="none" spc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300" b="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375" marR="51798" marT="81058" marB="81058" anchor="ctr">
                    <a:lnL w="19050" cap="flat" cmpd="sng" algn="ctr">
                      <a:noFill/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1905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6628849"/>
                  </a:ext>
                </a:extLst>
              </a:tr>
              <a:tr h="3949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cap="none" spc="0">
                          <a:solidFill>
                            <a:schemeClr val="tx1"/>
                          </a:solidFill>
                          <a:effectLst/>
                        </a:rPr>
                        <a:t>Хорошие черты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375" marR="51798" marT="81058" marB="81058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cap="none" spc="0">
                          <a:solidFill>
                            <a:schemeClr val="tx1"/>
                          </a:solidFill>
                          <a:effectLst/>
                        </a:rPr>
                        <a:t>Плохие черты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375" marR="51798" marT="81058" marB="81058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700316"/>
                  </a:ext>
                </a:extLst>
              </a:tr>
              <a:tr h="3949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cap="none" spc="0">
                          <a:solidFill>
                            <a:schemeClr val="tx1"/>
                          </a:solidFill>
                          <a:effectLst/>
                        </a:rPr>
                        <a:t>Смелый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375" marR="51798" marT="81058" marB="81058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cap="none" spc="0">
                          <a:solidFill>
                            <a:schemeClr val="tx1"/>
                          </a:solidFill>
                          <a:effectLst/>
                        </a:rPr>
                        <a:t>Упертый 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375" marR="51798" marT="81058" marB="81058">
                    <a:lnL w="6350" cap="flat" cmpd="sng" algn="ctr">
                      <a:noFill/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3248426"/>
                  </a:ext>
                </a:extLst>
              </a:tr>
              <a:tr h="3949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cap="none" spc="0">
                          <a:solidFill>
                            <a:schemeClr val="tx1"/>
                          </a:solidFill>
                          <a:effectLst/>
                        </a:rPr>
                        <a:t>Харизматичный 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375" marR="51798" marT="81058" marB="81058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cap="none" spc="0">
                          <a:solidFill>
                            <a:schemeClr val="tx1"/>
                          </a:solidFill>
                          <a:effectLst/>
                        </a:rPr>
                        <a:t>Язвительный 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375" marR="51798" marT="81058" marB="81058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135056"/>
                  </a:ext>
                </a:extLst>
              </a:tr>
              <a:tr h="3949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cap="none" spc="0">
                          <a:solidFill>
                            <a:schemeClr val="tx1"/>
                          </a:solidFill>
                          <a:effectLst/>
                        </a:rPr>
                        <a:t>Смекалистый и находчивый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375" marR="51798" marT="81058" marB="81058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cap="none" spc="0">
                          <a:solidFill>
                            <a:schemeClr val="tx1"/>
                          </a:solidFill>
                          <a:effectLst/>
                        </a:rPr>
                        <a:t>Импульсивный 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375" marR="51798" marT="81058" marB="81058">
                    <a:lnL w="6350" cap="flat" cmpd="sng" algn="ctr">
                      <a:noFill/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053505"/>
                  </a:ext>
                </a:extLst>
              </a:tr>
              <a:tr h="3949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cap="none" spc="0">
                          <a:solidFill>
                            <a:schemeClr val="tx1"/>
                          </a:solidFill>
                          <a:effectLst/>
                        </a:rPr>
                        <a:t>Проворный и хитрый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375" marR="51798" marT="81058" marB="81058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cap="none" spc="0">
                          <a:solidFill>
                            <a:schemeClr val="tx1"/>
                          </a:solidFill>
                          <a:effectLst/>
                        </a:rPr>
                        <a:t>Любит совать нос не в свои дела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375" marR="51798" marT="81058" marB="81058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384517"/>
                  </a:ext>
                </a:extLst>
              </a:tr>
              <a:tr h="3949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cap="none" spc="0">
                          <a:solidFill>
                            <a:schemeClr val="tx1"/>
                          </a:solidFill>
                          <a:effectLst/>
                        </a:rPr>
                        <a:t>Инициативный и активный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375" marR="51798" marT="81058" marB="81058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375" marR="51798" marT="81058" marB="81058">
                    <a:lnL w="6350" cap="flat" cmpd="sng" algn="ctr">
                      <a:noFill/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28352"/>
                  </a:ext>
                </a:extLst>
              </a:tr>
              <a:tr h="6023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cap="none" spc="0">
                          <a:solidFill>
                            <a:schemeClr val="tx1"/>
                          </a:solidFill>
                          <a:effectLst/>
                        </a:rPr>
                        <a:t>Общительный, хорошо вписывается почти в любую компанию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375" marR="51798" marT="81058" marB="81058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375" marR="51798" marT="81058" marB="81058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463992"/>
                  </a:ext>
                </a:extLst>
              </a:tr>
              <a:tr h="3949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cap="none" spc="0">
                          <a:solidFill>
                            <a:schemeClr val="tx1"/>
                          </a:solidFill>
                          <a:effectLst/>
                        </a:rPr>
                        <a:t>Веселый 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375" marR="51798" marT="81058" marB="81058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375" marR="51798" marT="81058" marB="81058">
                    <a:lnL w="6350" cap="flat" cmpd="sng" algn="ctr">
                      <a:noFill/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497187"/>
                  </a:ext>
                </a:extLst>
              </a:tr>
              <a:tr h="3949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375" marR="51798" marT="81058" marB="81058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cap="none" spc="0">
                          <a:solidFill>
                            <a:schemeClr val="tx1"/>
                          </a:solidFill>
                          <a:effectLst/>
                        </a:rPr>
                        <a:t>Плюет на риски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375" marR="51798" marT="81058" marB="81058">
                    <a:lnL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2331218"/>
                  </a:ext>
                </a:extLst>
              </a:tr>
              <a:tr h="8098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cap="none" spc="0">
                          <a:solidFill>
                            <a:schemeClr val="tx1"/>
                          </a:solidFill>
                          <a:effectLst/>
                        </a:rPr>
                        <a:t>С ним никогда не бывает скучно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375" marR="51798" marT="81058" marB="81058">
                    <a:lnL w="6350" cap="flat" cmpd="sng" algn="ctr">
                      <a:noFill/>
                      <a:prstDash val="solid"/>
                    </a:lnL>
                    <a:lnR w="635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cap="none" spc="0">
                          <a:solidFill>
                            <a:schemeClr val="tx1"/>
                          </a:solidFill>
                          <a:effectLst/>
                        </a:rPr>
                        <a:t>Ищет приключений на жопу, которые впоследствии могут иметь негативные последствия (переписать)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375" marR="51798" marT="81058" marB="81058">
                    <a:lnL w="6350" cap="flat" cmpd="sng" algn="ctr">
                      <a:noFill/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824176"/>
                  </a:ext>
                </a:extLst>
              </a:tr>
              <a:tr h="60235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cap="none" spc="0">
                          <a:solidFill>
                            <a:schemeClr val="tx1"/>
                          </a:solidFill>
                          <a:effectLst/>
                        </a:rPr>
                        <a:t>Экстраверт 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cap="none" spc="0">
                          <a:solidFill>
                            <a:schemeClr val="tx1"/>
                          </a:solidFill>
                          <a:effectLst/>
                        </a:rPr>
                        <a:t>Затейник 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5375" marR="51798" marT="81058" marB="81058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779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04740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94F35-179D-E295-CE34-B27601398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Черты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персонажа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Рафу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5E7E185-479F-504F-543B-2F2943206C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828794"/>
              </p:ext>
            </p:extLst>
          </p:nvPr>
        </p:nvGraphicFramePr>
        <p:xfrm>
          <a:off x="4990668" y="643466"/>
          <a:ext cx="6353996" cy="5568746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3174760">
                  <a:extLst>
                    <a:ext uri="{9D8B030D-6E8A-4147-A177-3AD203B41FA5}">
                      <a16:colId xmlns:a16="http://schemas.microsoft.com/office/drawing/2014/main" val="3833139290"/>
                    </a:ext>
                  </a:extLst>
                </a:gridCol>
                <a:gridCol w="3179236">
                  <a:extLst>
                    <a:ext uri="{9D8B030D-6E8A-4147-A177-3AD203B41FA5}">
                      <a16:colId xmlns:a16="http://schemas.microsoft.com/office/drawing/2014/main" val="3519414625"/>
                    </a:ext>
                  </a:extLst>
                </a:gridCol>
              </a:tblGrid>
              <a:tr h="41704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cap="all" spc="60">
                          <a:solidFill>
                            <a:schemeClr val="tx1"/>
                          </a:solidFill>
                          <a:effectLst/>
                        </a:rPr>
                        <a:t>РАФУ (гиена)</a:t>
                      </a:r>
                      <a:endParaRPr lang="en-US" sz="1200" b="1" cap="all" spc="6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2798" marR="142798" marT="94085" marB="94085" anchor="b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05355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cap="none" spc="0">
                          <a:solidFill>
                            <a:schemeClr val="tx1"/>
                          </a:solidFill>
                          <a:effectLst/>
                        </a:rPr>
                        <a:t>Хорошие черты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399" marR="71399" marT="0" marB="94085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cap="none" spc="0">
                          <a:solidFill>
                            <a:schemeClr val="tx1"/>
                          </a:solidFill>
                          <a:effectLst/>
                        </a:rPr>
                        <a:t>Плохие черты</a:t>
                      </a:r>
                      <a:endParaRPr lang="en-US" sz="16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399" marR="71399" marT="0" marB="9408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625342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cap="none" spc="0">
                          <a:solidFill>
                            <a:schemeClr val="tx1"/>
                          </a:solidFill>
                          <a:effectLst/>
                        </a:rPr>
                        <a:t>Уверена в себе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399" marR="71399" marT="0" marB="94085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cap="none" spc="0">
                          <a:solidFill>
                            <a:schemeClr val="tx1"/>
                          </a:solidFill>
                          <a:effectLst/>
                        </a:rPr>
                        <a:t>Высокомерна</a:t>
                      </a:r>
                      <a:endParaRPr lang="en-US" sz="16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399" marR="71399" marT="0" marB="9408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384674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cap="none" spc="0">
                          <a:solidFill>
                            <a:schemeClr val="tx1"/>
                          </a:solidFill>
                          <a:effectLst/>
                        </a:rPr>
                        <a:t>Хитра и умна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399" marR="71399" marT="0" marB="94085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cap="none" spc="0">
                          <a:solidFill>
                            <a:schemeClr val="tx1"/>
                          </a:solidFill>
                          <a:effectLst/>
                        </a:rPr>
                        <a:t>Несколько наглая </a:t>
                      </a:r>
                      <a:endParaRPr lang="en-US" sz="16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399" marR="71399" marT="0" marB="9408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8186186"/>
                  </a:ext>
                </a:extLst>
              </a:tr>
              <a:tr h="6550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cap="none" spc="0">
                          <a:solidFill>
                            <a:schemeClr val="tx1"/>
                          </a:solidFill>
                          <a:effectLst/>
                        </a:rPr>
                        <a:t>Никогда не откладывает дела на потом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399" marR="71399" marT="0" marB="94085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cap="none" spc="0">
                          <a:solidFill>
                            <a:schemeClr val="tx1"/>
                          </a:solidFill>
                          <a:effectLst/>
                        </a:rPr>
                        <a:t>Ей не всегда можно верить (но своих не обманывает)</a:t>
                      </a:r>
                      <a:endParaRPr lang="en-US" sz="16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399" marR="71399" marT="0" marB="9408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041071"/>
                  </a:ext>
                </a:extLst>
              </a:tr>
              <a:tr h="9235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cap="none" spc="0">
                          <a:solidFill>
                            <a:schemeClr val="tx1"/>
                          </a:solidFill>
                          <a:effectLst/>
                        </a:rPr>
                        <a:t>Специфически проявляет заботу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399" marR="71399" marT="0" marB="94085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cap="none" spc="0">
                          <a:solidFill>
                            <a:schemeClr val="tx1"/>
                          </a:solidFill>
                          <a:effectLst/>
                        </a:rPr>
                        <a:t>Слишком ценит материальные блага</a:t>
                      </a:r>
                      <a:endParaRPr lang="en-US" sz="1600" cap="none" spc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cap="none" spc="0">
                          <a:solidFill>
                            <a:schemeClr val="tx1"/>
                          </a:solidFill>
                          <a:effectLst/>
                        </a:rPr>
                        <a:t>(жадная)</a:t>
                      </a:r>
                      <a:endParaRPr lang="en-US" sz="16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399" marR="71399" marT="0" marB="9408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1679304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cap="none" spc="0">
                          <a:solidFill>
                            <a:schemeClr val="tx1"/>
                          </a:solidFill>
                          <a:effectLst/>
                        </a:rPr>
                        <a:t>Дипломатична, когда требуется 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399" marR="71399" marT="0" marB="94085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cap="none" spc="0">
                          <a:solidFill>
                            <a:schemeClr val="tx1"/>
                          </a:solidFill>
                          <a:effectLst/>
                        </a:rPr>
                        <a:t>Мстительна </a:t>
                      </a:r>
                      <a:endParaRPr lang="en-US" sz="16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399" marR="71399" marT="0" marB="9408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115848"/>
                  </a:ext>
                </a:extLst>
              </a:tr>
              <a:tr h="5243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cap="none" spc="0">
                          <a:solidFill>
                            <a:schemeClr val="tx1"/>
                          </a:solidFill>
                          <a:effectLst/>
                        </a:rPr>
                        <a:t>В большинстве случаев достигает своих целей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399" marR="71399" marT="0" marB="94085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cap="none" spc="0">
                          <a:solidFill>
                            <a:schemeClr val="tx1"/>
                          </a:solidFill>
                          <a:effectLst/>
                        </a:rPr>
                        <a:t>Манипулятор</a:t>
                      </a:r>
                      <a:endParaRPr lang="en-US" sz="16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399" marR="71399" marT="0" marB="9408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426650"/>
                  </a:ext>
                </a:extLst>
              </a:tr>
              <a:tr h="6550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cap="none" spc="0">
                          <a:solidFill>
                            <a:schemeClr val="tx1"/>
                          </a:solidFill>
                          <a:effectLst/>
                        </a:rPr>
                        <a:t>Обладает лидерскими качествами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399" marR="71399" marT="0" marB="94085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cap="none" spc="0">
                          <a:solidFill>
                            <a:schemeClr val="tx1"/>
                          </a:solidFill>
                          <a:effectLst/>
                        </a:rPr>
                        <a:t>Раздражительна и не редко агрессивна</a:t>
                      </a:r>
                      <a:endParaRPr lang="en-US" sz="16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399" marR="71399" marT="0" marB="9408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672120"/>
                  </a:ext>
                </a:extLst>
              </a:tr>
              <a:tr h="32296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cap="none" spc="0">
                          <a:solidFill>
                            <a:schemeClr val="tx1"/>
                          </a:solidFill>
                          <a:effectLst/>
                        </a:rPr>
                        <a:t>Настойчивая 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399" marR="71399" marT="0" marB="94085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339737"/>
                  </a:ext>
                </a:extLst>
              </a:tr>
              <a:tr h="52433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cap="none" spc="0">
                          <a:solidFill>
                            <a:schemeClr val="tx1"/>
                          </a:solidFill>
                          <a:effectLst/>
                        </a:rPr>
                        <a:t>Азартная 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cap="none" spc="0">
                          <a:solidFill>
                            <a:schemeClr val="tx1"/>
                          </a:solidFill>
                          <a:effectLst/>
                        </a:rPr>
                        <a:t>Властная </a:t>
                      </a:r>
                      <a:endParaRPr lang="en-US" sz="12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1399" marR="71399" marT="0" marB="94085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2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2532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94F35-179D-E295-CE34-B27601398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Черты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персонажа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Хальдред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D4396C7-6693-A16F-C02F-E459CF40EF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933155"/>
              </p:ext>
            </p:extLst>
          </p:nvPr>
        </p:nvGraphicFramePr>
        <p:xfrm>
          <a:off x="4777316" y="842768"/>
          <a:ext cx="6780701" cy="5170136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3419927">
                  <a:extLst>
                    <a:ext uri="{9D8B030D-6E8A-4147-A177-3AD203B41FA5}">
                      <a16:colId xmlns:a16="http://schemas.microsoft.com/office/drawing/2014/main" val="1312917198"/>
                    </a:ext>
                  </a:extLst>
                </a:gridCol>
                <a:gridCol w="3360774">
                  <a:extLst>
                    <a:ext uri="{9D8B030D-6E8A-4147-A177-3AD203B41FA5}">
                      <a16:colId xmlns:a16="http://schemas.microsoft.com/office/drawing/2014/main" val="3208292214"/>
                    </a:ext>
                  </a:extLst>
                </a:gridCol>
              </a:tblGrid>
              <a:tr h="43936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600">
                          <a:effectLst/>
                        </a:rPr>
                        <a:t>ХАЛЬДРЕД (гном)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508" marR="12650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657012"/>
                  </a:ext>
                </a:extLst>
              </a:tr>
              <a:tr h="3492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Верный и преданный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508" marR="1265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Иногда ворчливый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508" marR="126508" marT="0" marB="0"/>
                </a:tc>
                <a:extLst>
                  <a:ext uri="{0D108BD9-81ED-4DB2-BD59-A6C34878D82A}">
                    <a16:rowId xmlns:a16="http://schemas.microsoft.com/office/drawing/2014/main" val="930022953"/>
                  </a:ext>
                </a:extLst>
              </a:tr>
              <a:tr h="672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Мудрый и опытный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508" marR="1265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Частенько не понимает молодежь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508" marR="126508" marT="0" marB="0"/>
                </a:tc>
                <a:extLst>
                  <a:ext uri="{0D108BD9-81ED-4DB2-BD59-A6C34878D82A}">
                    <a16:rowId xmlns:a16="http://schemas.microsoft.com/office/drawing/2014/main" val="462117128"/>
                  </a:ext>
                </a:extLst>
              </a:tr>
              <a:tr h="3492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Много шутит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508" marR="1265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Любит постебаться)))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508" marR="126508" marT="0" marB="0"/>
                </a:tc>
                <a:extLst>
                  <a:ext uri="{0D108BD9-81ED-4DB2-BD59-A6C34878D82A}">
                    <a16:rowId xmlns:a16="http://schemas.microsoft.com/office/drawing/2014/main" val="2393861697"/>
                  </a:ext>
                </a:extLst>
              </a:tr>
              <a:tr h="6720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Добродушный, но и твердый характером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508" marR="1265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Ленивый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508" marR="126508" marT="0" marB="0"/>
                </a:tc>
                <a:extLst>
                  <a:ext uri="{0D108BD9-81ED-4DB2-BD59-A6C34878D82A}">
                    <a16:rowId xmlns:a16="http://schemas.microsoft.com/office/drawing/2014/main" val="1840863729"/>
                  </a:ext>
                </a:extLst>
              </a:tr>
              <a:tr h="99488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Благородный и справедливый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508" marR="1265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Настороженно относится к магии и магам соответсвенно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508" marR="126508" marT="0" marB="0"/>
                </a:tc>
                <a:extLst>
                  <a:ext uri="{0D108BD9-81ED-4DB2-BD59-A6C34878D82A}">
                    <a16:rowId xmlns:a16="http://schemas.microsoft.com/office/drawing/2014/main" val="141357254"/>
                  </a:ext>
                </a:extLst>
              </a:tr>
              <a:tr h="3492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Смелый и сильный духом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508" marR="1265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Зануда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508" marR="126508" marT="0" marB="0"/>
                </a:tc>
                <a:extLst>
                  <a:ext uri="{0D108BD9-81ED-4DB2-BD59-A6C34878D82A}">
                    <a16:rowId xmlns:a16="http://schemas.microsoft.com/office/drawing/2014/main" val="2571806745"/>
                  </a:ext>
                </a:extLst>
              </a:tr>
              <a:tr h="3492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Эрудированный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508" marR="126508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508" marR="126508" marT="0" marB="0"/>
                </a:tc>
                <a:extLst>
                  <a:ext uri="{0D108BD9-81ED-4DB2-BD59-A6C34878D82A}">
                    <a16:rowId xmlns:a16="http://schemas.microsoft.com/office/drawing/2014/main" val="3391827201"/>
                  </a:ext>
                </a:extLst>
              </a:tr>
              <a:tr h="99488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Очень любит сытно поесть и выпить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Экстраверт 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Может быть грозным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6508" marR="12650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537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7026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94F35-179D-E295-CE34-B27601398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Черты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персонажа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Айвелин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D9498C-015D-FFF4-9702-7F3D683C2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025371"/>
              </p:ext>
            </p:extLst>
          </p:nvPr>
        </p:nvGraphicFramePr>
        <p:xfrm>
          <a:off x="4777316" y="1017071"/>
          <a:ext cx="6780701" cy="4916367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3407652">
                  <a:extLst>
                    <a:ext uri="{9D8B030D-6E8A-4147-A177-3AD203B41FA5}">
                      <a16:colId xmlns:a16="http://schemas.microsoft.com/office/drawing/2014/main" val="3321855851"/>
                    </a:ext>
                  </a:extLst>
                </a:gridCol>
                <a:gridCol w="3373049">
                  <a:extLst>
                    <a:ext uri="{9D8B030D-6E8A-4147-A177-3AD203B41FA5}">
                      <a16:colId xmlns:a16="http://schemas.microsoft.com/office/drawing/2014/main" val="1482882785"/>
                    </a:ext>
                  </a:extLst>
                </a:gridCol>
              </a:tblGrid>
              <a:tr h="34263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cap="all" spc="60">
                          <a:solidFill>
                            <a:schemeClr val="tx1"/>
                          </a:solidFill>
                          <a:effectLst/>
                        </a:rPr>
                        <a:t>АЙВЕЛИН (эльфийка)</a:t>
                      </a:r>
                      <a:endParaRPr lang="en-US" sz="1000" b="1" cap="all" spc="6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74" marR="57974" marT="77298" marB="77298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8607384"/>
                  </a:ext>
                </a:extLst>
              </a:tr>
              <a:tr h="317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cap="none" spc="0">
                          <a:solidFill>
                            <a:schemeClr val="tx1"/>
                          </a:solidFill>
                          <a:effectLst/>
                        </a:rPr>
                        <a:t>Хорошие черты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74" marR="57974" marT="0" marB="77298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cap="none" spc="0">
                          <a:solidFill>
                            <a:schemeClr val="tx1"/>
                          </a:solidFill>
                          <a:effectLst/>
                        </a:rPr>
                        <a:t>Плохие черты</a:t>
                      </a:r>
                      <a:endParaRPr lang="en-US" sz="14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74" marR="57974" marT="0" marB="7729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8967101"/>
                  </a:ext>
                </a:extLst>
              </a:tr>
              <a:tr h="317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cap="none" spc="0">
                          <a:solidFill>
                            <a:schemeClr val="tx1"/>
                          </a:solidFill>
                          <a:effectLst/>
                        </a:rPr>
                        <a:t>Любознательная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74" marR="57974" marT="0" marB="7729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cap="none" spc="0">
                          <a:solidFill>
                            <a:schemeClr val="tx1"/>
                          </a:solidFill>
                          <a:effectLst/>
                        </a:rPr>
                        <a:t>Присутствует тяга к разрушениям</a:t>
                      </a:r>
                      <a:endParaRPr lang="en-US" sz="14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74" marR="57974" marT="0" marB="7729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5339548"/>
                  </a:ext>
                </a:extLst>
              </a:tr>
              <a:tr h="317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cap="none" spc="0">
                          <a:solidFill>
                            <a:schemeClr val="tx1"/>
                          </a:solidFill>
                          <a:effectLst/>
                        </a:rPr>
                        <a:t>Добрая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74" marR="57974" marT="0" marB="77298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cap="none" spc="0">
                          <a:solidFill>
                            <a:schemeClr val="tx1"/>
                          </a:solidFill>
                          <a:effectLst/>
                        </a:rPr>
                        <a:t>Вредная</a:t>
                      </a:r>
                      <a:endParaRPr lang="en-US" sz="14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74" marR="57974" marT="0" marB="7729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4152517"/>
                  </a:ext>
                </a:extLst>
              </a:tr>
              <a:tr h="317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cap="none" spc="0">
                          <a:solidFill>
                            <a:schemeClr val="tx1"/>
                          </a:solidFill>
                          <a:effectLst/>
                        </a:rPr>
                        <a:t>Отзывчивая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74" marR="57974" marT="0" marB="7729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cap="none" spc="0">
                          <a:solidFill>
                            <a:schemeClr val="tx1"/>
                          </a:solidFill>
                          <a:effectLst/>
                        </a:rPr>
                        <a:t>Привередливая  к качеству жизни</a:t>
                      </a:r>
                      <a:endParaRPr lang="en-US" sz="14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74" marR="57974" marT="0" marB="7729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420685"/>
                  </a:ext>
                </a:extLst>
              </a:tr>
              <a:tr h="317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cap="none" spc="0">
                          <a:solidFill>
                            <a:schemeClr val="tx1"/>
                          </a:solidFill>
                          <a:effectLst/>
                        </a:rPr>
                        <a:t>Веселая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74" marR="57974" marT="0" marB="77298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cap="none" spc="0">
                          <a:solidFill>
                            <a:schemeClr val="tx1"/>
                          </a:solidFill>
                          <a:effectLst/>
                        </a:rPr>
                        <a:t>Тяжело заслужить уважения</a:t>
                      </a:r>
                      <a:endParaRPr lang="en-US" sz="14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74" marR="57974" marT="0" marB="7729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3086043"/>
                  </a:ext>
                </a:extLst>
              </a:tr>
              <a:tr h="4307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cap="none" spc="0">
                          <a:solidFill>
                            <a:schemeClr val="tx1"/>
                          </a:solidFill>
                          <a:effectLst/>
                        </a:rPr>
                        <a:t>В меру раскованная (в разных смыслах) не боится проявлять эмоции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74" marR="57974" marT="0" marB="7729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cap="none" spc="0">
                          <a:solidFill>
                            <a:schemeClr val="tx1"/>
                          </a:solidFill>
                          <a:effectLst/>
                        </a:rPr>
                        <a:t>Неуверенность ( склонная к осуждению)</a:t>
                      </a:r>
                      <a:endParaRPr lang="en-US" sz="14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74" marR="57974" marT="0" marB="7729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127157"/>
                  </a:ext>
                </a:extLst>
              </a:tr>
              <a:tr h="317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cap="none" spc="0">
                          <a:solidFill>
                            <a:schemeClr val="tx1"/>
                          </a:solidFill>
                          <a:effectLst/>
                        </a:rPr>
                        <a:t>Склонна к преувеличению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74" marR="57974" marT="0" marB="77298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cap="none" spc="0">
                          <a:solidFill>
                            <a:schemeClr val="tx1"/>
                          </a:solidFill>
                          <a:effectLst/>
                        </a:rPr>
                        <a:t>Несколько легкомысленная</a:t>
                      </a:r>
                      <a:endParaRPr lang="en-US" sz="14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74" marR="57974" marT="0" marB="7729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5630498"/>
                  </a:ext>
                </a:extLst>
              </a:tr>
              <a:tr h="7587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cap="none" spc="0">
                          <a:solidFill>
                            <a:schemeClr val="tx1"/>
                          </a:solidFill>
                          <a:effectLst/>
                        </a:rPr>
                        <a:t>Креативная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74" marR="57974" marT="0" marB="7729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cap="none" spc="0">
                          <a:solidFill>
                            <a:schemeClr val="tx1"/>
                          </a:solidFill>
                          <a:effectLst/>
                        </a:rPr>
                        <a:t>Не слишком жалует эрийцев (только если будет подтверждена арка с войной)</a:t>
                      </a:r>
                      <a:endParaRPr lang="en-US" sz="14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74" marR="57974" marT="0" marB="7729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527949"/>
                  </a:ext>
                </a:extLst>
              </a:tr>
              <a:tr h="317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cap="none" spc="0">
                          <a:solidFill>
                            <a:schemeClr val="tx1"/>
                          </a:solidFill>
                          <a:effectLst/>
                        </a:rPr>
                        <a:t>Знает хорошие манеры и правила этикета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74" marR="57974" marT="0" marB="77298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cap="none" spc="0">
                          <a:solidFill>
                            <a:schemeClr val="tx1"/>
                          </a:solidFill>
                          <a:effectLst/>
                        </a:rPr>
                        <a:t>Неосторожная и не всегда аккуратная</a:t>
                      </a:r>
                      <a:endParaRPr lang="en-US" sz="14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74" marR="57974" marT="0" marB="7729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2631057"/>
                  </a:ext>
                </a:extLst>
              </a:tr>
              <a:tr h="317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cap="none" spc="0">
                          <a:solidFill>
                            <a:schemeClr val="tx1"/>
                          </a:solidFill>
                          <a:effectLst/>
                        </a:rPr>
                        <a:t>Обладает богатым воображением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74" marR="57974" marT="0" marB="7729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cap="none" spc="0">
                          <a:solidFill>
                            <a:schemeClr val="tx1"/>
                          </a:solidFill>
                          <a:effectLst/>
                        </a:rPr>
                        <a:t>Ранимая, перемены настроения</a:t>
                      </a:r>
                      <a:endParaRPr lang="en-US" sz="14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74" marR="57974" marT="0" marB="7729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6302"/>
                  </a:ext>
                </a:extLst>
              </a:tr>
              <a:tr h="317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cap="none" spc="0">
                          <a:solidFill>
                            <a:schemeClr val="tx1"/>
                          </a:solidFill>
                          <a:effectLst/>
                        </a:rPr>
                        <a:t>Творческая натура</a:t>
                      </a:r>
                      <a:endParaRPr lang="en-US" sz="10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74" marR="57974" marT="0" marB="77298">
                    <a:lnL w="1270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4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74" marR="57974" marT="0" marB="7729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3065333"/>
                  </a:ext>
                </a:extLst>
              </a:tr>
              <a:tr h="430777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solidFill>
                            <a:schemeClr val="tx1"/>
                          </a:solidFill>
                          <a:effectLst/>
                        </a:rPr>
                        <a:t>Эмоциональная </a:t>
                      </a:r>
                      <a:endParaRPr lang="en-US" sz="1000" b="1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1" cap="none" spc="0" dirty="0">
                          <a:solidFill>
                            <a:schemeClr val="tx1"/>
                          </a:solidFill>
                          <a:effectLst/>
                        </a:rPr>
                        <a:t>Перфекционист</a:t>
                      </a:r>
                      <a:endParaRPr lang="en-US" sz="10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74" marR="57974" marT="0" marB="77298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56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0568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394F35-179D-E295-CE34-B27601398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Черты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персонажа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Айвелин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7424104-8978-6575-A4CC-EF7A7D350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945149"/>
              </p:ext>
            </p:extLst>
          </p:nvPr>
        </p:nvGraphicFramePr>
        <p:xfrm>
          <a:off x="5386124" y="643466"/>
          <a:ext cx="5563084" cy="5568745"/>
        </p:xfrm>
        <a:graphic>
          <a:graphicData uri="http://schemas.openxmlformats.org/drawingml/2006/table">
            <a:tbl>
              <a:tblPr firstRow="1" firstCol="1" bandRow="1">
                <a:solidFill>
                  <a:schemeClr val="bg1"/>
                </a:solidFill>
                <a:tableStyleId>{5C22544A-7EE6-4342-B048-85BDC9FD1C3A}</a:tableStyleId>
              </a:tblPr>
              <a:tblGrid>
                <a:gridCol w="2781244">
                  <a:extLst>
                    <a:ext uri="{9D8B030D-6E8A-4147-A177-3AD203B41FA5}">
                      <a16:colId xmlns:a16="http://schemas.microsoft.com/office/drawing/2014/main" val="1819437164"/>
                    </a:ext>
                  </a:extLst>
                </a:gridCol>
                <a:gridCol w="2781840">
                  <a:extLst>
                    <a:ext uri="{9D8B030D-6E8A-4147-A177-3AD203B41FA5}">
                      <a16:colId xmlns:a16="http://schemas.microsoft.com/office/drawing/2014/main" val="2004748122"/>
                    </a:ext>
                  </a:extLst>
                </a:gridCol>
              </a:tblGrid>
              <a:tr h="40897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cap="none" spc="0">
                          <a:solidFill>
                            <a:schemeClr val="bg1"/>
                          </a:solidFill>
                          <a:effectLst/>
                        </a:rPr>
                        <a:t>ФОЛВИН (темный рыцарь)</a:t>
                      </a:r>
                      <a:endParaRPr lang="en-US" sz="1300" b="0" cap="none" spc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440" marR="64292" marT="85723" marB="8572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723003"/>
                  </a:ext>
                </a:extLst>
              </a:tr>
              <a:tr h="4089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cap="none" spc="0">
                          <a:solidFill>
                            <a:schemeClr val="tx1"/>
                          </a:solidFill>
                          <a:effectLst/>
                        </a:rPr>
                        <a:t>Хорошие черты</a:t>
                      </a:r>
                      <a:endParaRPr lang="en-US" sz="13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440" marR="64292" marT="85723" marB="85723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cap="none" spc="0">
                          <a:solidFill>
                            <a:schemeClr val="tx1"/>
                          </a:solidFill>
                          <a:effectLst/>
                        </a:rPr>
                        <a:t>Плохие черты</a:t>
                      </a:r>
                      <a:endParaRPr lang="en-US" sz="13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440" marR="64292" marT="85723" marB="85723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5198543"/>
                  </a:ext>
                </a:extLst>
              </a:tr>
              <a:tr h="4089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cap="none" spc="0">
                          <a:solidFill>
                            <a:schemeClr val="tx1"/>
                          </a:solidFill>
                          <a:effectLst/>
                        </a:rPr>
                        <a:t>Рассудительный, опытный </a:t>
                      </a:r>
                      <a:endParaRPr lang="en-US" sz="13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440" marR="64292" marT="85723" marB="85723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cap="none" spc="0">
                          <a:solidFill>
                            <a:schemeClr val="tx1"/>
                          </a:solidFill>
                          <a:effectLst/>
                        </a:rPr>
                        <a:t>Подозрительный</a:t>
                      </a:r>
                      <a:endParaRPr lang="en-US" sz="13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440" marR="64292" marT="85723" marB="85723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781953"/>
                  </a:ext>
                </a:extLst>
              </a:tr>
              <a:tr h="4089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cap="none" spc="0">
                          <a:solidFill>
                            <a:schemeClr val="tx1"/>
                          </a:solidFill>
                          <a:effectLst/>
                        </a:rPr>
                        <a:t>Прямой в общении</a:t>
                      </a:r>
                      <a:endParaRPr lang="en-US" sz="13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440" marR="64292" marT="85723" marB="85723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cap="none" spc="0">
                          <a:solidFill>
                            <a:schemeClr val="tx1"/>
                          </a:solidFill>
                          <a:effectLst/>
                        </a:rPr>
                        <a:t>Замкнутый </a:t>
                      </a:r>
                      <a:endParaRPr lang="en-US" sz="13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440" marR="64292" marT="85723" marB="85723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8394100"/>
                  </a:ext>
                </a:extLst>
              </a:tr>
              <a:tr h="8369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cap="none" spc="0">
                          <a:solidFill>
                            <a:schemeClr val="tx1"/>
                          </a:solidFill>
                          <a:effectLst/>
                        </a:rPr>
                        <a:t>Спокойный</a:t>
                      </a:r>
                      <a:endParaRPr lang="en-US" sz="13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440" marR="64292" marT="85723" marB="85723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cap="none" spc="0">
                          <a:solidFill>
                            <a:schemeClr val="tx1"/>
                          </a:solidFill>
                          <a:effectLst/>
                        </a:rPr>
                        <a:t>Скуп на эмоции, веет равнодушием (хотя не всегда это так на самом деле)</a:t>
                      </a:r>
                      <a:endParaRPr lang="en-US" sz="13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440" marR="64292" marT="85723" marB="85723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3312871"/>
                  </a:ext>
                </a:extLst>
              </a:tr>
              <a:tr h="10510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cap="none" spc="0">
                          <a:solidFill>
                            <a:schemeClr val="tx1"/>
                          </a:solidFill>
                          <a:effectLst/>
                        </a:rPr>
                        <a:t>Честный (но если ложь принципиально важна в определенной ситуации, то он соврет)</a:t>
                      </a:r>
                      <a:endParaRPr lang="en-US" sz="13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440" marR="64292" marT="85723" marB="85723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cap="none" spc="0">
                          <a:solidFill>
                            <a:schemeClr val="tx1"/>
                          </a:solidFill>
                          <a:effectLst/>
                        </a:rPr>
                        <a:t>Местами жесткий или даже жестокий</a:t>
                      </a:r>
                      <a:endParaRPr lang="en-US" sz="13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440" marR="64292" marT="85723" marB="85723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3117080"/>
                  </a:ext>
                </a:extLst>
              </a:tr>
              <a:tr h="4089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cap="none" spc="0">
                          <a:solidFill>
                            <a:schemeClr val="tx1"/>
                          </a:solidFill>
                          <a:effectLst/>
                        </a:rPr>
                        <a:t>Решительный</a:t>
                      </a:r>
                      <a:endParaRPr lang="en-US" sz="13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440" marR="64292" marT="85723" marB="85723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3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440" marR="64292" marT="85723" marB="85723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273864"/>
                  </a:ext>
                </a:extLst>
              </a:tr>
              <a:tr h="4089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cap="none" spc="0">
                          <a:solidFill>
                            <a:schemeClr val="tx1"/>
                          </a:solidFill>
                          <a:effectLst/>
                        </a:rPr>
                        <a:t>Не привередлив</a:t>
                      </a:r>
                      <a:endParaRPr lang="en-US" sz="13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440" marR="64292" marT="85723" marB="85723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3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440" marR="64292" marT="85723" marB="85723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1222117"/>
                  </a:ext>
                </a:extLst>
              </a:tr>
              <a:tr h="4089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cap="none" spc="0">
                          <a:solidFill>
                            <a:schemeClr val="tx1"/>
                          </a:solidFill>
                          <a:effectLst/>
                        </a:rPr>
                        <a:t>Закаленный морально</a:t>
                      </a:r>
                      <a:endParaRPr lang="en-US" sz="13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440" marR="64292" marT="85723" marB="85723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cap="none" spc="0" dirty="0">
                          <a:solidFill>
                            <a:schemeClr val="tx1"/>
                          </a:solidFill>
                          <a:effectLst/>
                        </a:rPr>
                        <a:t>Все переживания держит внутри</a:t>
                      </a:r>
                      <a:endParaRPr lang="en-US" sz="1300" b="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440" marR="64292" marT="85723" marB="85723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384469"/>
                  </a:ext>
                </a:extLst>
              </a:tr>
              <a:tr h="40897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cap="none" spc="0">
                          <a:solidFill>
                            <a:schemeClr val="tx1"/>
                          </a:solidFill>
                          <a:effectLst/>
                        </a:rPr>
                        <a:t>Бесстрашный</a:t>
                      </a:r>
                      <a:endParaRPr lang="en-US" sz="1300" b="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440" marR="64292" marT="85723" marB="85723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865685"/>
                  </a:ext>
                </a:extLst>
              </a:tr>
              <a:tr h="40897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300" b="0" cap="none" spc="0" dirty="0">
                          <a:solidFill>
                            <a:schemeClr val="tx1"/>
                          </a:solidFill>
                          <a:effectLst/>
                        </a:rPr>
                        <a:t>Молчаливый </a:t>
                      </a:r>
                      <a:endParaRPr lang="en-US" sz="1300" b="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1440" marR="64292" marT="85723" marB="85723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7301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3985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76B58E-7043-0854-F67B-B617DB027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Статистика по потреблению комиксов в России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1FD90A-0436-3404-A32A-D1382C05D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hlinkClick r:id="rId2"/>
              </a:rPr>
              <a:t>https://tass.ru/kultura/19985859</a:t>
            </a:r>
            <a:r>
              <a:rPr lang="ru-RU" dirty="0"/>
              <a:t> - доля комиксов на книжном рынке России почти достигла 10% (14 февраля 2024 год)</a:t>
            </a:r>
          </a:p>
          <a:p>
            <a:r>
              <a:rPr lang="en-US" dirty="0">
                <a:hlinkClick r:id="rId3"/>
              </a:rPr>
              <a:t>https://www.vedomosti.ru/media/articles/2023/04/18/971292-chitai-gorod-bukvoed-planiruet-razvivat-v-rossii-format-komiks-shopov</a:t>
            </a:r>
            <a:r>
              <a:rPr lang="ru-RU" dirty="0"/>
              <a:t> - «Читай-город - Буквоед» планирует развивать в России формат комикс-шопов (18 апреля 2023 года)</a:t>
            </a:r>
          </a:p>
          <a:p>
            <a:r>
              <a:rPr lang="en-US" dirty="0">
                <a:hlinkClick r:id="rId4"/>
              </a:rPr>
              <a:t>https://www.kommersant.ru/doc/6134781</a:t>
            </a:r>
            <a:r>
              <a:rPr lang="ru-RU" dirty="0"/>
              <a:t> - «Эксмо» перелистает комиксы перспективно ли новое направление работы издательства (28 июля 2023 года)</a:t>
            </a:r>
          </a:p>
          <a:p>
            <a:pPr marL="0" indent="0">
              <a:buNone/>
            </a:pPr>
            <a:r>
              <a:rPr lang="ru-RU" dirty="0"/>
              <a:t>Исходя из представленных выше статей можно сложить общее представление о возможности реализации комиксов на печатном рынке России с учетом того, что данная ниша рынка стремительно расширяется (от 2% в 2021 году до 10% в 2024 году).</a:t>
            </a:r>
            <a:br>
              <a:rPr lang="ru-RU" dirty="0"/>
            </a:br>
            <a:r>
              <a:rPr lang="ru-RU" dirty="0"/>
              <a:t>Также полезными могут </a:t>
            </a:r>
            <a:r>
              <a:rPr lang="ru-RU"/>
              <a:t>стать побочные </a:t>
            </a:r>
            <a:r>
              <a:rPr lang="ru-RU" dirty="0"/>
              <a:t>исследования по борьбе с пиратством и разработке решений по предотвращению пиратства.</a:t>
            </a:r>
          </a:p>
        </p:txBody>
      </p:sp>
    </p:spTree>
    <p:extLst>
      <p:ext uri="{BB962C8B-B14F-4D97-AF65-F5344CB8AC3E}">
        <p14:creationId xmlns:p14="http://schemas.microsoft.com/office/powerpoint/2010/main" val="704980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4D6582-CD1B-AE61-1ED4-F39DCD225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Общие структурные элементы мира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FD5ED0-67B7-B62C-B278-90A367D52C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Мир комикса имеет сложную структуру, которая обеспечивает логичное повествование, а также убирает проблему с изменениями мира и событий по воле авторов (</a:t>
            </a:r>
            <a:r>
              <a:rPr lang="ru-RU" dirty="0" err="1"/>
              <a:t>ретконы</a:t>
            </a:r>
            <a:r>
              <a:rPr lang="ru-RU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913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BF8604-9948-107D-F49F-E1140F9DB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Магическая структура</a:t>
            </a:r>
          </a:p>
        </p:txBody>
      </p:sp>
      <p:pic>
        <p:nvPicPr>
          <p:cNvPr id="5" name="Content Placeholder 4" descr="A diagram of different colored ovals&#10;&#10;Description automatically generated">
            <a:extLst>
              <a:ext uri="{FF2B5EF4-FFF2-40B4-BE49-F238E27FC236}">
                <a16:creationId xmlns:a16="http://schemas.microsoft.com/office/drawing/2014/main" id="{B69E85FD-5563-3415-F7EB-186AA0A3E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219" y="643466"/>
            <a:ext cx="5540894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65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E7B9A-3FE0-B6C8-6A8C-4190FC752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Хронология мира</a:t>
            </a:r>
          </a:p>
        </p:txBody>
      </p:sp>
      <p:pic>
        <p:nvPicPr>
          <p:cNvPr id="5" name="Content Placeholder 4" descr="A group of white ovals&#10;&#10;Description automatically generated">
            <a:extLst>
              <a:ext uri="{FF2B5EF4-FFF2-40B4-BE49-F238E27FC236}">
                <a16:creationId xmlns:a16="http://schemas.microsoft.com/office/drawing/2014/main" id="{28B621C6-30E8-2D34-E12C-97F086900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62" y="643466"/>
            <a:ext cx="2171807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065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B7BC24-F0A4-E152-E6A9-A64DF1898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Концепции для мира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F6B3C5-D9E4-A8B3-D18B-A430E08DBE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Концепции для мира позволяют лучше понимать, что требуется художникам для воплощения задумки автора, а также для понимания того, как примерно строится культура в описываемом мире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925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C175FA-1612-3CEC-C802-AC40C4AD3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Общий референс для расы гномов</a:t>
            </a:r>
          </a:p>
        </p:txBody>
      </p:sp>
      <p:pic>
        <p:nvPicPr>
          <p:cNvPr id="5" name="Content Placeholder 4" descr="A collage of images of characters&#10;&#10;Description automatically generated">
            <a:extLst>
              <a:ext uri="{FF2B5EF4-FFF2-40B4-BE49-F238E27FC236}">
                <a16:creationId xmlns:a16="http://schemas.microsoft.com/office/drawing/2014/main" id="{455140A1-EB5E-8D43-974B-981FC98BA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94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C175FA-1612-3CEC-C802-AC40C4AD3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Общий референс для расы гномов</a:t>
            </a:r>
          </a:p>
        </p:txBody>
      </p:sp>
      <p:pic>
        <p:nvPicPr>
          <p:cNvPr id="5" name="Content Placeholder 4" descr="A collage of images of characters&#10;&#10;Description automatically generated">
            <a:extLst>
              <a:ext uri="{FF2B5EF4-FFF2-40B4-BE49-F238E27FC236}">
                <a16:creationId xmlns:a16="http://schemas.microsoft.com/office/drawing/2014/main" id="{455140A1-EB5E-8D43-974B-981FC98BA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  <p:pic>
        <p:nvPicPr>
          <p:cNvPr id="4" name="Picture 3" descr="A collage of images of various objects&#10;&#10;Description automatically generated">
            <a:extLst>
              <a:ext uri="{FF2B5EF4-FFF2-40B4-BE49-F238E27FC236}">
                <a16:creationId xmlns:a16="http://schemas.microsoft.com/office/drawing/2014/main" id="{784D0FE3-65A3-CE7C-4F48-819FF809C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295" y="643466"/>
            <a:ext cx="5568739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90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867</Words>
  <Application>Microsoft Office PowerPoint</Application>
  <PresentationFormat>Widescreen</PresentationFormat>
  <Paragraphs>175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Aptos</vt:lpstr>
      <vt:lpstr>Aptos Display</vt:lpstr>
      <vt:lpstr>Arial</vt:lpstr>
      <vt:lpstr>Calibri</vt:lpstr>
      <vt:lpstr>Office Theme</vt:lpstr>
      <vt:lpstr>Хроники Эрии</vt:lpstr>
      <vt:lpstr>Обоснования для дальнейшей монетизации и развития</vt:lpstr>
      <vt:lpstr>Статистика по потреблению комиксов в России</vt:lpstr>
      <vt:lpstr>Общие структурные элементы мира</vt:lpstr>
      <vt:lpstr>Магическая структура</vt:lpstr>
      <vt:lpstr>Хронология мира</vt:lpstr>
      <vt:lpstr>Концепции для мира</vt:lpstr>
      <vt:lpstr>Общий референс для расы гномов</vt:lpstr>
      <vt:lpstr>Общий референс для расы гномов</vt:lpstr>
      <vt:lpstr>Общий референс для расы пещерных эльфов</vt:lpstr>
      <vt:lpstr>Общий референс для расы высших эльфов</vt:lpstr>
      <vt:lpstr>Концепция деревень зверолюдов</vt:lpstr>
      <vt:lpstr>Референсы персонажей</vt:lpstr>
      <vt:lpstr>Референсы для божества Мегера</vt:lpstr>
      <vt:lpstr>Референсы для персонажа Хальдред</vt:lpstr>
      <vt:lpstr>Референсы для персонажа Айвелин</vt:lpstr>
      <vt:lpstr>Референсы для персонажа Дэйра</vt:lpstr>
      <vt:lpstr>Референсы для персонажа Фолвин</vt:lpstr>
      <vt:lpstr>Референсы для персонажа Сайги</vt:lpstr>
      <vt:lpstr>Референсы для персонажа Рафу</vt:lpstr>
      <vt:lpstr>Позитивные и негативные черты персонажей</vt:lpstr>
      <vt:lpstr>Черты персонажа Дэйра</vt:lpstr>
      <vt:lpstr>Черты персонажа Сайги</vt:lpstr>
      <vt:lpstr>Черты персонажа Рафу</vt:lpstr>
      <vt:lpstr>Черты персонажа Хальдред</vt:lpstr>
      <vt:lpstr>Черты персонажа Айвелин</vt:lpstr>
      <vt:lpstr>Черты персонажа Айвелин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Хроники Эрии</dc:title>
  <dc:creator>Roman Dovgii</dc:creator>
  <cp:lastModifiedBy>Roman Dovgii</cp:lastModifiedBy>
  <cp:revision>1</cp:revision>
  <dcterms:created xsi:type="dcterms:W3CDTF">2024-03-31T16:12:15Z</dcterms:created>
  <dcterms:modified xsi:type="dcterms:W3CDTF">2024-03-31T16:38:45Z</dcterms:modified>
</cp:coreProperties>
</file>