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WV1XXD2WREzWdxkptu/Gxn5rC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54116A-C6DE-4366-BEF2-A11DFDA079D6}">
  <a:tblStyle styleId="{AA54116A-C6DE-4366-BEF2-A11DFDA079D6}" styleName="Table_0">
    <a:wholeTbl>
      <a:tcTxStyle b="off" i="off">
        <a:font>
          <a:latin typeface="Gilroy"/>
          <a:ea typeface="Gilroy"/>
          <a:cs typeface="Gilroy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roy"/>
          <a:ea typeface="Gilroy"/>
          <a:cs typeface="Gilroy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roy"/>
          <a:ea typeface="Gilroy"/>
          <a:cs typeface="Gilroy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roy"/>
          <a:ea typeface="Gilroy"/>
          <a:cs typeface="Gilroy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roy"/>
          <a:ea typeface="Gilroy"/>
          <a:cs typeface="Gilroy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1125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660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593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272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860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006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06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5404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05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2050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87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8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1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54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3320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22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Nwy8un_J3f13z__u12Sx_AycwjU71o3r/ed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d.mospolytech.ru/" TargetMode="External"/><Relationship Id="rId4" Type="http://schemas.openxmlformats.org/officeDocument/2006/relationships/hyperlink" Target="https://drive.google.com/file/d/1tmEs9nK6CSFC9yCrbId_w40iK2obeY5O/vie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d.mospolytech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294895" y="548680"/>
            <a:ext cx="6994470" cy="135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250" tIns="32625" rIns="65250" bIns="326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Отчет по дисциплине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Проектная деятельность</a:t>
            </a: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________________________________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10550" y="2200288"/>
            <a:ext cx="770485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Лаборатория внутренней разработки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«Карты </a:t>
            </a:r>
            <a:r>
              <a:rPr lang="ru-RU" sz="2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дисциплин</a:t>
            </a:r>
            <a:r>
              <a:rPr lang="ru-RU" sz="24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310550" y="3288856"/>
            <a:ext cx="678173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Научный руководитель:</a:t>
            </a:r>
            <a:endParaRPr dirty="0"/>
          </a:p>
          <a:p>
            <a:r>
              <a:rPr lang="ru-RU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Ст.преп</a:t>
            </a: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кафедры «Информационная безопасность»</a:t>
            </a:r>
            <a:b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Осьмин Владимир </a:t>
            </a:r>
            <a:r>
              <a:rPr lang="ru-RU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Вячеславович</a:t>
            </a:r>
            <a:br>
              <a:rPr lang="ru-RU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dirty="0">
                <a:solidFill>
                  <a:schemeClr val="lt1"/>
                </a:solidFill>
              </a:rPr>
              <a:t>Консультанты: </a:t>
            </a:r>
            <a:endParaRPr lang="ru-RU" sz="1800" dirty="0">
              <a:solidFill>
                <a:schemeClr val="lt1"/>
              </a:solidFill>
            </a:endParaRPr>
          </a:p>
          <a:p>
            <a:r>
              <a:rPr lang="ru-RU" sz="1800" dirty="0">
                <a:solidFill>
                  <a:schemeClr val="lt1"/>
                </a:solidFill>
              </a:rPr>
              <a:t>Панин </a:t>
            </a:r>
            <a:r>
              <a:rPr lang="ru-RU" sz="1800" dirty="0">
                <a:solidFill>
                  <a:schemeClr val="lt1"/>
                </a:solidFill>
              </a:rPr>
              <a:t>Максим Сергеевич </a:t>
            </a:r>
            <a:r>
              <a:rPr lang="ru-RU" sz="1800" dirty="0">
                <a:solidFill>
                  <a:schemeClr val="lt1"/>
                </a:solidFill>
              </a:rPr>
              <a:t>201-351 </a:t>
            </a:r>
            <a:endParaRPr lang="ru-RU" sz="1800" dirty="0">
              <a:solidFill>
                <a:schemeClr val="lt1"/>
              </a:solidFill>
            </a:endParaRPr>
          </a:p>
          <a:p>
            <a:r>
              <a:rPr lang="ru-RU" sz="1800" dirty="0">
                <a:solidFill>
                  <a:schemeClr val="lt1"/>
                </a:solidFill>
              </a:rPr>
              <a:t>Кириллов Даниил Павлович </a:t>
            </a:r>
            <a:r>
              <a:rPr lang="ru-RU" sz="1800" dirty="0" smtClean="0">
                <a:solidFill>
                  <a:schemeClr val="lt1"/>
                </a:solidFill>
              </a:rPr>
              <a:t>201-322 </a:t>
            </a:r>
            <a:endParaRPr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title"/>
          </p:nvPr>
        </p:nvSpPr>
        <p:spPr>
          <a:xfrm>
            <a:off x="899592" y="116632"/>
            <a:ext cx="7798279" cy="68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/>
              <a:t>Результаты проекта</a:t>
            </a:r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675692" y="980728"/>
            <a:ext cx="7632848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карты дисциплин, сформированный 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основе данных выгрузки в формате *.xlsx из 1С ПРОФ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4" name="Google Shape;184;p10"/>
          <p:cNvGrpSpPr/>
          <p:nvPr/>
        </p:nvGrpSpPr>
        <p:grpSpPr>
          <a:xfrm>
            <a:off x="268261" y="44624"/>
            <a:ext cx="8648575" cy="1035171"/>
            <a:chOff x="268261" y="188640"/>
            <a:chExt cx="8648575" cy="1035171"/>
          </a:xfrm>
        </p:grpSpPr>
        <p:cxnSp>
          <p:nvCxnSpPr>
            <p:cNvPr id="185" name="Google Shape;185;p10"/>
            <p:cNvCxnSpPr/>
            <p:nvPr/>
          </p:nvCxnSpPr>
          <p:spPr>
            <a:xfrm rot="10800000">
              <a:off x="506082" y="188640"/>
              <a:ext cx="14379" cy="103517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86" name="Google Shape;186;p10"/>
            <p:cNvCxnSpPr/>
            <p:nvPr/>
          </p:nvCxnSpPr>
          <p:spPr>
            <a:xfrm>
              <a:off x="268261" y="980728"/>
              <a:ext cx="8648575" cy="2875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674" y="1856719"/>
            <a:ext cx="8175748" cy="4042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>
            <a:spLocks noGrp="1"/>
          </p:cNvSpPr>
          <p:nvPr>
            <p:ph type="title"/>
          </p:nvPr>
        </p:nvSpPr>
        <p:spPr>
          <a:xfrm>
            <a:off x="899592" y="116632"/>
            <a:ext cx="7798279" cy="68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/>
              <a:t>Результаты проекта</a:t>
            </a:r>
            <a:endParaRPr/>
          </a:p>
        </p:txBody>
      </p:sp>
      <p:sp>
        <p:nvSpPr>
          <p:cNvPr id="193" name="Google Shape;19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194" name="Google Shape;194;p11"/>
          <p:cNvSpPr/>
          <p:nvPr/>
        </p:nvSpPr>
        <p:spPr>
          <a:xfrm>
            <a:off x="1200591" y="936705"/>
            <a:ext cx="7196280" cy="1172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Реализован функционал создания и управления </a:t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Группировками элементов учебного плана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Создать, отредактировать, удалить группировку у дисциплины.</a:t>
            </a:r>
            <a:endParaRPr/>
          </a:p>
        </p:txBody>
      </p:sp>
      <p:grpSp>
        <p:nvGrpSpPr>
          <p:cNvPr id="195" name="Google Shape;195;p11"/>
          <p:cNvGrpSpPr/>
          <p:nvPr/>
        </p:nvGrpSpPr>
        <p:grpSpPr>
          <a:xfrm>
            <a:off x="268261" y="44624"/>
            <a:ext cx="8648575" cy="1035171"/>
            <a:chOff x="268261" y="188640"/>
            <a:chExt cx="8648575" cy="1035171"/>
          </a:xfrm>
        </p:grpSpPr>
        <p:cxnSp>
          <p:nvCxnSpPr>
            <p:cNvPr id="196" name="Google Shape;196;p11"/>
            <p:cNvCxnSpPr/>
            <p:nvPr/>
          </p:nvCxnSpPr>
          <p:spPr>
            <a:xfrm rot="10800000">
              <a:off x="506082" y="188640"/>
              <a:ext cx="14379" cy="103517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97" name="Google Shape;197;p11"/>
            <p:cNvCxnSpPr/>
            <p:nvPr/>
          </p:nvCxnSpPr>
          <p:spPr>
            <a:xfrm>
              <a:off x="268261" y="980728"/>
              <a:ext cx="8648575" cy="2875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pic>
        <p:nvPicPr>
          <p:cNvPr id="198" name="Google Shape;19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005" y="1820475"/>
            <a:ext cx="8555085" cy="421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1032294" y="116632"/>
            <a:ext cx="7798279" cy="68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/>
              <a:t>Результаты проекта</a:t>
            </a:r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grpSp>
        <p:nvGrpSpPr>
          <p:cNvPr id="205" name="Google Shape;205;p12"/>
          <p:cNvGrpSpPr/>
          <p:nvPr/>
        </p:nvGrpSpPr>
        <p:grpSpPr>
          <a:xfrm>
            <a:off x="268261" y="44624"/>
            <a:ext cx="8648575" cy="1035171"/>
            <a:chOff x="268261" y="188640"/>
            <a:chExt cx="8648575" cy="1035171"/>
          </a:xfrm>
        </p:grpSpPr>
        <p:cxnSp>
          <p:nvCxnSpPr>
            <p:cNvPr id="206" name="Google Shape;206;p12"/>
            <p:cNvCxnSpPr/>
            <p:nvPr/>
          </p:nvCxnSpPr>
          <p:spPr>
            <a:xfrm rot="10800000">
              <a:off x="506082" y="188640"/>
              <a:ext cx="14379" cy="103517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07" name="Google Shape;207;p12"/>
            <p:cNvCxnSpPr/>
            <p:nvPr/>
          </p:nvCxnSpPr>
          <p:spPr>
            <a:xfrm>
              <a:off x="268261" y="1023983"/>
              <a:ext cx="8648575" cy="2875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08" name="Google Shape;208;p12"/>
          <p:cNvSpPr/>
          <p:nvPr/>
        </p:nvSpPr>
        <p:spPr>
          <a:xfrm>
            <a:off x="1120136" y="980728"/>
            <a:ext cx="7196280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карты дисциплин, сохранённый в формате *.xlsx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205" y="1613697"/>
            <a:ext cx="7145589" cy="44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693408" y="118184"/>
            <a:ext cx="7798279" cy="68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/>
              <a:t>Макеты элементов сайта</a:t>
            </a: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grpSp>
        <p:nvGrpSpPr>
          <p:cNvPr id="216" name="Google Shape;216;p13"/>
          <p:cNvGrpSpPr/>
          <p:nvPr/>
        </p:nvGrpSpPr>
        <p:grpSpPr>
          <a:xfrm>
            <a:off x="268261" y="44624"/>
            <a:ext cx="8648575" cy="1035171"/>
            <a:chOff x="268261" y="188640"/>
            <a:chExt cx="8648575" cy="1035171"/>
          </a:xfrm>
        </p:grpSpPr>
        <p:cxnSp>
          <p:nvCxnSpPr>
            <p:cNvPr id="217" name="Google Shape;217;p13"/>
            <p:cNvCxnSpPr/>
            <p:nvPr/>
          </p:nvCxnSpPr>
          <p:spPr>
            <a:xfrm rot="10800000">
              <a:off x="506082" y="188640"/>
              <a:ext cx="14379" cy="103517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18" name="Google Shape;218;p13"/>
            <p:cNvCxnSpPr/>
            <p:nvPr/>
          </p:nvCxnSpPr>
          <p:spPr>
            <a:xfrm>
              <a:off x="268261" y="1023983"/>
              <a:ext cx="8648575" cy="2875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pic>
        <p:nvPicPr>
          <p:cNvPr id="219" name="Google Shape;2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088" y="1329404"/>
            <a:ext cx="8280920" cy="460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grpSp>
        <p:nvGrpSpPr>
          <p:cNvPr id="226" name="Google Shape;226;p14"/>
          <p:cNvGrpSpPr/>
          <p:nvPr/>
        </p:nvGrpSpPr>
        <p:grpSpPr>
          <a:xfrm>
            <a:off x="268261" y="305597"/>
            <a:ext cx="8648575" cy="1035171"/>
            <a:chOff x="268261" y="188640"/>
            <a:chExt cx="8648575" cy="1035171"/>
          </a:xfrm>
        </p:grpSpPr>
        <p:cxnSp>
          <p:nvCxnSpPr>
            <p:cNvPr id="227" name="Google Shape;227;p14"/>
            <p:cNvCxnSpPr/>
            <p:nvPr/>
          </p:nvCxnSpPr>
          <p:spPr>
            <a:xfrm rot="10800000">
              <a:off x="506082" y="188640"/>
              <a:ext cx="14379" cy="103517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268261" y="1023983"/>
              <a:ext cx="8648575" cy="2875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29" name="Google Shape;229;p14"/>
          <p:cNvSpPr txBox="1">
            <a:spLocks noGrp="1"/>
          </p:cNvSpPr>
          <p:nvPr>
            <p:ph type="title"/>
          </p:nvPr>
        </p:nvSpPr>
        <p:spPr>
          <a:xfrm>
            <a:off x="827584" y="141075"/>
            <a:ext cx="7798279" cy="68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/>
              <a:t>Ссылки</a:t>
            </a:r>
            <a:endParaRPr/>
          </a:p>
        </p:txBody>
      </p:sp>
      <p:sp>
        <p:nvSpPr>
          <p:cNvPr id="230" name="Google Shape;230;p14"/>
          <p:cNvSpPr txBox="1"/>
          <p:nvPr/>
        </p:nvSpPr>
        <p:spPr>
          <a:xfrm>
            <a:off x="539074" y="1916832"/>
            <a:ext cx="8223428" cy="4203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arenR"/>
            </a:pPr>
            <a:r>
              <a:rPr lang="ru-RU" sz="2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Техническое задание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обеспечивающие получение выгрузки данных из 1С ПРОФ</a:t>
            </a:r>
            <a:b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формате *.xlsx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arenR"/>
            </a:pPr>
            <a:r>
              <a:rPr lang="ru-RU" sz="2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Инструкция по формированию карты дисциплин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инструкции содержатся видео-ролики, демонстрирующие основные этапы создания КД </a:t>
            </a:r>
            <a:endParaRPr/>
          </a:p>
          <a:p>
            <a:pPr marL="342900" marR="0" lvl="0" indent="-342900" algn="l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arenR"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Веб-приложение по формированию КД: </a:t>
            </a:r>
            <a:b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https://kd.mospolytech.ru/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61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3200" b="1"/>
              <a:t>Участники</a:t>
            </a:r>
            <a:r>
              <a:rPr lang="ru-RU"/>
              <a:t> 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grpSp>
        <p:nvGrpSpPr>
          <p:cNvPr id="98" name="Google Shape;98;p2"/>
          <p:cNvGrpSpPr/>
          <p:nvPr/>
        </p:nvGrpSpPr>
        <p:grpSpPr>
          <a:xfrm>
            <a:off x="268261" y="188640"/>
            <a:ext cx="8648575" cy="1035171"/>
            <a:chOff x="268261" y="188640"/>
            <a:chExt cx="8648575" cy="1035171"/>
          </a:xfrm>
        </p:grpSpPr>
        <p:cxnSp>
          <p:nvCxnSpPr>
            <p:cNvPr id="99" name="Google Shape;99;p2"/>
            <p:cNvCxnSpPr/>
            <p:nvPr/>
          </p:nvCxnSpPr>
          <p:spPr>
            <a:xfrm rot="10800000">
              <a:off x="506082" y="188640"/>
              <a:ext cx="14379" cy="103517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00" name="Google Shape;100;p2"/>
            <p:cNvCxnSpPr/>
            <p:nvPr/>
          </p:nvCxnSpPr>
          <p:spPr>
            <a:xfrm>
              <a:off x="268261" y="980728"/>
              <a:ext cx="8648575" cy="2875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aphicFrame>
        <p:nvGraphicFramePr>
          <p:cNvPr id="101" name="Google Shape;101;p2"/>
          <p:cNvGraphicFramePr/>
          <p:nvPr/>
        </p:nvGraphicFramePr>
        <p:xfrm>
          <a:off x="1042337" y="1484785"/>
          <a:ext cx="7418075" cy="3835850"/>
        </p:xfrm>
        <a:graphic>
          <a:graphicData uri="http://schemas.openxmlformats.org/drawingml/2006/table">
            <a:tbl>
              <a:tblPr bandRow="1">
                <a:noFill/>
                <a:tableStyleId>{AA54116A-C6DE-4366-BEF2-A11DFDA079D6}</a:tableStyleId>
              </a:tblPr>
              <a:tblGrid>
                <a:gridCol w="3385650"/>
                <a:gridCol w="1440150"/>
                <a:gridCol w="2592275"/>
              </a:tblGrid>
              <a:tr h="45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u="none" strike="noStrike" cap="none" dirty="0"/>
                        <a:t>ФИ</a:t>
                      </a:r>
                      <a:endParaRPr sz="2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550" marR="5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u="none" strike="noStrike" cap="none"/>
                        <a:t>Группа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550" marR="5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u="none" strike="noStrike" cap="none"/>
                        <a:t>Роль в проекте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550" marR="58550" marT="0" marB="0" anchor="ctr"/>
                </a:tc>
              </a:tr>
              <a:tr h="5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Бунаков</a:t>
                      </a:r>
                      <a:r>
                        <a:rPr lang="ru-RU" sz="15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Владислав Евгеньевич </a:t>
                      </a:r>
                      <a:endParaRPr dirty="0"/>
                    </a:p>
                  </a:txBody>
                  <a:tcPr marL="58550" marR="5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211-727</a:t>
                      </a:r>
                      <a:endParaRPr dirty="0"/>
                    </a:p>
                  </a:txBody>
                  <a:tcPr marL="58550" marR="5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Тимлид, </a:t>
                      </a: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Унификация</a:t>
                      </a:r>
                      <a:endParaRPr/>
                    </a:p>
                  </a:txBody>
                  <a:tcPr marL="58550" marR="58550" marT="0" marB="0" anchor="ctr"/>
                </a:tc>
              </a:tr>
              <a:tr h="58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Синьковский</a:t>
                      </a:r>
                      <a:r>
                        <a:rPr lang="ru-RU" sz="15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Владислав Антонович </a:t>
                      </a:r>
                      <a:endParaRPr dirty="0"/>
                    </a:p>
                  </a:txBody>
                  <a:tcPr marL="58550" marR="5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221-332</a:t>
                      </a:r>
                      <a:endParaRPr dirty="0"/>
                    </a:p>
                  </a:txBody>
                  <a:tcPr marL="58550" marR="5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РПД, Учет успеваемости</a:t>
                      </a:r>
                      <a:endParaRPr/>
                    </a:p>
                  </a:txBody>
                  <a:tcPr marL="58550" marR="58550" marT="0" marB="0" anchor="ctr"/>
                </a:tc>
              </a:tr>
              <a:tr h="58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Богомолов Алексей Алексеевич</a:t>
                      </a:r>
                      <a:endParaRPr dirty="0"/>
                    </a:p>
                  </a:txBody>
                  <a:tcPr marL="58550" marR="5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221-332</a:t>
                      </a:r>
                      <a:endParaRPr dirty="0"/>
                    </a:p>
                  </a:txBody>
                  <a:tcPr marL="58550" marR="5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Backend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550" marR="58550" marT="0" marB="0" anchor="ctr"/>
                </a:tc>
              </a:tr>
              <a:tr h="55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Сизов</a:t>
                      </a:r>
                      <a:r>
                        <a:rPr lang="ru-RU" sz="15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Егор Александрович</a:t>
                      </a:r>
                      <a:endParaRPr dirty="0"/>
                    </a:p>
                  </a:txBody>
                  <a:tcPr marL="58550" marR="5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211-322</a:t>
                      </a:r>
                      <a:endParaRPr dirty="0"/>
                    </a:p>
                  </a:txBody>
                  <a:tcPr marL="58550" marR="5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Frontend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550" marR="58550" marT="0" marB="0" anchor="ctr"/>
                </a:tc>
              </a:tr>
              <a:tr h="55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Барканов Матвей Александрович</a:t>
                      </a:r>
                      <a:endParaRPr dirty="0"/>
                    </a:p>
                  </a:txBody>
                  <a:tcPr marL="58550" marR="5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231-3210</a:t>
                      </a:r>
                      <a:endParaRPr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Backend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550" marR="58550" marT="0" marB="0" anchor="ctr"/>
                </a:tc>
              </a:tr>
              <a:tr h="53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Савиди</a:t>
                      </a:r>
                      <a:r>
                        <a:rPr lang="ru-RU" sz="15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Георгий Антонович</a:t>
                      </a:r>
                      <a:endParaRPr dirty="0"/>
                    </a:p>
                  </a:txBody>
                  <a:tcPr marL="58550" marR="5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231-321</a:t>
                      </a:r>
                      <a:endParaRPr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Frontend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550" marR="5855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475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Аннотация</a:t>
            </a:r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134130" y="1109642"/>
            <a:ext cx="8875739" cy="498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176213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 от Лаборатории внутренней разработки по проекту «Карты дисциплин» нашей командой в прошлом учебном году был разработан сервис по формированию проектов КД с учетом дальнейшей доработки пользователем в сохраненном файле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Excel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в ручном режиме .</a:t>
            </a:r>
            <a:endParaRPr dirty="0"/>
          </a:p>
          <a:p>
            <a:pPr marL="182563" lvl="0" indent="176213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В 2023-2024 учебном году данный сервис значительно переработан и дополнен новым функционалом визуального редактирования КД:</a:t>
            </a:r>
            <a:endParaRPr dirty="0"/>
          </a:p>
          <a:p>
            <a:pPr marL="628650" indent="-180975" algn="just">
              <a:lnSpc>
                <a:spcPct val="125000"/>
              </a:lnSpc>
              <a:spcBef>
                <a:spcPts val="0"/>
              </a:spcBef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Переработана и отлажена система авторизации;</a:t>
            </a:r>
            <a:endParaRPr lang="ru-RU" sz="1800" dirty="0"/>
          </a:p>
          <a:p>
            <a:pPr marL="628650" lvl="0" indent="-180975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Разросшийся функционал разделен режимы обработки данных;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8650" lvl="0" indent="-180975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Разработана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возможность экспорта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данных АУП в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формате XML;</a:t>
            </a:r>
            <a:endParaRPr dirty="0"/>
          </a:p>
          <a:p>
            <a:pPr marL="628650" lvl="0" indent="-180975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Проведена работа над оптимизацией процесса развертывания приложения на сервере. </a:t>
            </a:r>
            <a:endParaRPr dirty="0"/>
          </a:p>
          <a:p>
            <a:pPr marL="182563" lvl="0" indent="176213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В данном отчете представлены описание проекта, процесс разработки и результаты.</a:t>
            </a:r>
            <a:endParaRPr dirty="0"/>
          </a:p>
        </p:txBody>
      </p:sp>
      <p:sp>
        <p:nvSpPr>
          <p:cNvPr id="108" name="Google Shape;10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grpSp>
        <p:nvGrpSpPr>
          <p:cNvPr id="109" name="Google Shape;109;p3"/>
          <p:cNvGrpSpPr/>
          <p:nvPr/>
        </p:nvGrpSpPr>
        <p:grpSpPr>
          <a:xfrm>
            <a:off x="268261" y="44624"/>
            <a:ext cx="8648575" cy="1035171"/>
            <a:chOff x="268261" y="188640"/>
            <a:chExt cx="8648575" cy="1035171"/>
          </a:xfrm>
        </p:grpSpPr>
        <p:cxnSp>
          <p:nvCxnSpPr>
            <p:cNvPr id="110" name="Google Shape;110;p3"/>
            <p:cNvCxnSpPr/>
            <p:nvPr/>
          </p:nvCxnSpPr>
          <p:spPr>
            <a:xfrm rot="10800000">
              <a:off x="506082" y="188640"/>
              <a:ext cx="14379" cy="103517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268261" y="980728"/>
              <a:ext cx="8648575" cy="2875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455672" y="108667"/>
            <a:ext cx="8229600" cy="87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/>
              <a:t/>
            </a:r>
            <a:br>
              <a:rPr lang="ru-RU" sz="3200"/>
            </a:br>
            <a:r>
              <a:rPr lang="ru-RU" sz="3200"/>
              <a:t>Цель проекта на 2023-2024 год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506082" y="1124744"/>
            <a:ext cx="8314390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179388" algn="just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Целью данного проекта является автоматизация процесса создания карт дисциплин (КД) на основе выгрузок данных из академических учебных планов, созданных в системе 1С ПРОФ с дальнейшей доработкой на основе разработанного функционала ВИЗУАЛЬНОГО РЕДАКТИРОВАНИЯ КД: </a:t>
            </a:r>
            <a:endParaRPr/>
          </a:p>
          <a:p>
            <a:pPr marL="538163" lvl="0" indent="-179387" algn="just" rtl="0">
              <a:lnSpc>
                <a:spcPct val="128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предоставление пользователю возможности оперирования элементами интерфейса способом Drag-and-drop (в переводе с англ. – «тащи-и-бросай») при помощи манипулятора «мышь»;</a:t>
            </a:r>
            <a:endParaRPr/>
          </a:p>
          <a:p>
            <a:pPr marL="538163" lvl="0" indent="-179387" algn="just" rtl="0">
              <a:lnSpc>
                <a:spcPct val="128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разработка подсистемы управления Группировками.</a:t>
            </a:r>
            <a:endParaRPr/>
          </a:p>
          <a:p>
            <a:pPr marL="0" lvl="0" indent="358775" algn="just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Группировка это логическое объединение взаимодополняемых дисциплин учебного плана, выделенных одним фоновым цветом.</a:t>
            </a:r>
            <a:endParaRPr/>
          </a:p>
          <a:p>
            <a:pPr marL="0" lvl="0" indent="441325" algn="just" rtl="0">
              <a:lnSpc>
                <a:spcPct val="12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914400" lvl="2" indent="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118" name="Google Shape;11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268261" y="44624"/>
            <a:ext cx="8648575" cy="1035171"/>
            <a:chOff x="268261" y="188640"/>
            <a:chExt cx="8648575" cy="1035171"/>
          </a:xfrm>
        </p:grpSpPr>
        <p:cxnSp>
          <p:nvCxnSpPr>
            <p:cNvPr id="120" name="Google Shape;120;p4"/>
            <p:cNvCxnSpPr/>
            <p:nvPr/>
          </p:nvCxnSpPr>
          <p:spPr>
            <a:xfrm rot="10800000">
              <a:off x="506082" y="188640"/>
              <a:ext cx="14379" cy="103517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21" name="Google Shape;121;p4"/>
            <p:cNvCxnSpPr/>
            <p:nvPr/>
          </p:nvCxnSpPr>
          <p:spPr>
            <a:xfrm>
              <a:off x="268261" y="980728"/>
              <a:ext cx="8648575" cy="2875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686800" cy="74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/>
              <a:t/>
            </a:r>
            <a:br>
              <a:rPr lang="ru-RU" sz="3200"/>
            </a:br>
            <a:r>
              <a:rPr lang="ru-RU" sz="3200"/>
              <a:t>Задачи проекта на 2023-2024 год</a:t>
            </a: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611560" y="1393371"/>
            <a:ext cx="8280920" cy="462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Разработать интерфейс проверок учебных планов.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Дополнить режим редактирования АУП функциями создания, удаления, копирования АУП. 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Дописать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редактирование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шифров дисциплин в учебном плане. 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Разработать интерфейс администратора. 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Создание сервиса восстановления пароля, использующего почту пользователя. 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 базы данных для хранения данных о Унификации. </a:t>
            </a:r>
            <a:endParaRPr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15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>
            <a:off x="179512" y="44624"/>
            <a:ext cx="8648575" cy="1035171"/>
            <a:chOff x="268261" y="188640"/>
            <a:chExt cx="8648575" cy="1035171"/>
          </a:xfrm>
        </p:grpSpPr>
        <p:cxnSp>
          <p:nvCxnSpPr>
            <p:cNvPr id="130" name="Google Shape;130;p5"/>
            <p:cNvCxnSpPr/>
            <p:nvPr/>
          </p:nvCxnSpPr>
          <p:spPr>
            <a:xfrm rot="10800000">
              <a:off x="506082" y="188640"/>
              <a:ext cx="14379" cy="103517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268261" y="980728"/>
              <a:ext cx="8648575" cy="2875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611560" y="0"/>
            <a:ext cx="7798279" cy="94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/>
              <a:t>Результаты проекта</a:t>
            </a:r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grpSp>
        <p:nvGrpSpPr>
          <p:cNvPr id="138" name="Google Shape;138;p6"/>
          <p:cNvGrpSpPr/>
          <p:nvPr/>
        </p:nvGrpSpPr>
        <p:grpSpPr>
          <a:xfrm>
            <a:off x="268261" y="44624"/>
            <a:ext cx="8648575" cy="1035171"/>
            <a:chOff x="268261" y="188640"/>
            <a:chExt cx="8648575" cy="1035171"/>
          </a:xfrm>
        </p:grpSpPr>
        <p:cxnSp>
          <p:nvCxnSpPr>
            <p:cNvPr id="139" name="Google Shape;139;p6"/>
            <p:cNvCxnSpPr/>
            <p:nvPr/>
          </p:nvCxnSpPr>
          <p:spPr>
            <a:xfrm rot="10800000">
              <a:off x="506082" y="188640"/>
              <a:ext cx="14379" cy="103517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268261" y="980728"/>
              <a:ext cx="8648575" cy="2875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41" name="Google Shape;141;p6"/>
          <p:cNvSpPr/>
          <p:nvPr/>
        </p:nvSpPr>
        <p:spPr>
          <a:xfrm>
            <a:off x="539552" y="1054477"/>
            <a:ext cx="81282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Переход на новую технологию сборки клиентской части </a:t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проекта «Vite»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844" y="2044339"/>
            <a:ext cx="7415995" cy="356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971600" y="-99392"/>
            <a:ext cx="7798279" cy="111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/>
              <a:t>Результаты проекта</a:t>
            </a: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827584" y="1092790"/>
            <a:ext cx="5605917" cy="873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Интерфейс веб-приложения: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https://kd.mospolytech.ru/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0" name="Google Shape;150;p7"/>
          <p:cNvGrpSpPr/>
          <p:nvPr/>
        </p:nvGrpSpPr>
        <p:grpSpPr>
          <a:xfrm>
            <a:off x="268261" y="44624"/>
            <a:ext cx="8648575" cy="1035171"/>
            <a:chOff x="268261" y="188640"/>
            <a:chExt cx="8648575" cy="1035171"/>
          </a:xfrm>
        </p:grpSpPr>
        <p:cxnSp>
          <p:nvCxnSpPr>
            <p:cNvPr id="151" name="Google Shape;151;p7"/>
            <p:cNvCxnSpPr/>
            <p:nvPr/>
          </p:nvCxnSpPr>
          <p:spPr>
            <a:xfrm rot="10800000">
              <a:off x="506082" y="188640"/>
              <a:ext cx="14379" cy="103517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52" name="Google Shape;152;p7"/>
            <p:cNvCxnSpPr/>
            <p:nvPr/>
          </p:nvCxnSpPr>
          <p:spPr>
            <a:xfrm>
              <a:off x="268261" y="1023983"/>
              <a:ext cx="8648575" cy="2875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572" y="2044298"/>
            <a:ext cx="8291264" cy="395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971600" y="-99392"/>
            <a:ext cx="7798279" cy="111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/>
              <a:t>Результаты проекта</a:t>
            </a:r>
            <a:endParaRPr/>
          </a:p>
        </p:txBody>
      </p:sp>
      <p:sp>
        <p:nvSpPr>
          <p:cNvPr id="159" name="Google Shape;15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686289" y="1075276"/>
            <a:ext cx="8223904" cy="873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зависимости от выданных прав пользователь может переключаться между различными режимами.</a:t>
            </a:r>
            <a:endParaRPr/>
          </a:p>
        </p:txBody>
      </p:sp>
      <p:grpSp>
        <p:nvGrpSpPr>
          <p:cNvPr id="161" name="Google Shape;161;p8"/>
          <p:cNvGrpSpPr/>
          <p:nvPr/>
        </p:nvGrpSpPr>
        <p:grpSpPr>
          <a:xfrm>
            <a:off x="268261" y="44624"/>
            <a:ext cx="8648575" cy="1035171"/>
            <a:chOff x="268261" y="188640"/>
            <a:chExt cx="8648575" cy="1035171"/>
          </a:xfrm>
        </p:grpSpPr>
        <p:cxnSp>
          <p:nvCxnSpPr>
            <p:cNvPr id="162" name="Google Shape;162;p8"/>
            <p:cNvCxnSpPr/>
            <p:nvPr/>
          </p:nvCxnSpPr>
          <p:spPr>
            <a:xfrm rot="10800000">
              <a:off x="506082" y="188640"/>
              <a:ext cx="14379" cy="103517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63" name="Google Shape;163;p8"/>
            <p:cNvCxnSpPr/>
            <p:nvPr/>
          </p:nvCxnSpPr>
          <p:spPr>
            <a:xfrm>
              <a:off x="268261" y="1023983"/>
              <a:ext cx="8648575" cy="2875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580" y="2166996"/>
            <a:ext cx="7804220" cy="3520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971600" y="-99392"/>
            <a:ext cx="7798279" cy="111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/>
              <a:t>Результаты проекта</a:t>
            </a:r>
            <a:endParaRPr/>
          </a:p>
        </p:txBody>
      </p:sp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762898" y="1080963"/>
            <a:ext cx="5605917" cy="458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Возможность редактирования элементов </a:t>
            </a:r>
            <a:endParaRPr/>
          </a:p>
        </p:txBody>
      </p:sp>
      <p:grpSp>
        <p:nvGrpSpPr>
          <p:cNvPr id="172" name="Google Shape;172;p9"/>
          <p:cNvGrpSpPr/>
          <p:nvPr/>
        </p:nvGrpSpPr>
        <p:grpSpPr>
          <a:xfrm>
            <a:off x="268261" y="44624"/>
            <a:ext cx="8648575" cy="1035171"/>
            <a:chOff x="268261" y="188640"/>
            <a:chExt cx="8648575" cy="1035171"/>
          </a:xfrm>
        </p:grpSpPr>
        <p:cxnSp>
          <p:nvCxnSpPr>
            <p:cNvPr id="173" name="Google Shape;173;p9"/>
            <p:cNvCxnSpPr/>
            <p:nvPr/>
          </p:nvCxnSpPr>
          <p:spPr>
            <a:xfrm rot="10800000">
              <a:off x="506082" y="188640"/>
              <a:ext cx="14379" cy="103517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74" name="Google Shape;174;p9"/>
            <p:cNvCxnSpPr/>
            <p:nvPr/>
          </p:nvCxnSpPr>
          <p:spPr>
            <a:xfrm>
              <a:off x="268261" y="1023983"/>
              <a:ext cx="8648575" cy="2875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991" y="1711281"/>
            <a:ext cx="4076497" cy="358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9378" y="1696416"/>
            <a:ext cx="3910501" cy="426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иколаенко_ААИ-2015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356</Words>
  <Application>Microsoft Office PowerPoint</Application>
  <PresentationFormat>Экран (4:3)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Николаенко_ААИ-2015</vt:lpstr>
      <vt:lpstr>Презентация PowerPoint</vt:lpstr>
      <vt:lpstr>Участники </vt:lpstr>
      <vt:lpstr>Аннотация</vt:lpstr>
      <vt:lpstr> Цель проекта на 2023-2024 год  </vt:lpstr>
      <vt:lpstr> Задачи проекта на 2023-2024 год </vt:lpstr>
      <vt:lpstr>Результаты проекта</vt:lpstr>
      <vt:lpstr>Результаты проекта</vt:lpstr>
      <vt:lpstr>Результаты проекта</vt:lpstr>
      <vt:lpstr>Результаты проекта</vt:lpstr>
      <vt:lpstr>Результаты проекта</vt:lpstr>
      <vt:lpstr>Результаты проекта</vt:lpstr>
      <vt:lpstr>Результаты проекта</vt:lpstr>
      <vt:lpstr>Макеты элементов сайта</vt:lpstr>
      <vt:lpstr>Ссылки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Lepeshkin</dc:creator>
  <cp:lastModifiedBy>Start</cp:lastModifiedBy>
  <cp:revision>3</cp:revision>
  <dcterms:created xsi:type="dcterms:W3CDTF">2015-04-17T11:13:20Z</dcterms:created>
  <dcterms:modified xsi:type="dcterms:W3CDTF">2024-04-01T10:54:55Z</dcterms:modified>
</cp:coreProperties>
</file>